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83" r:id="rId4"/>
    <p:sldId id="286" r:id="rId5"/>
    <p:sldId id="288" r:id="rId6"/>
    <p:sldId id="290" r:id="rId7"/>
    <p:sldId id="287" r:id="rId8"/>
    <p:sldId id="257" r:id="rId9"/>
    <p:sldId id="261" r:id="rId10"/>
    <p:sldId id="278" r:id="rId11"/>
    <p:sldId id="265" r:id="rId12"/>
    <p:sldId id="258" r:id="rId13"/>
    <p:sldId id="279" r:id="rId14"/>
    <p:sldId id="292" r:id="rId15"/>
    <p:sldId id="285" r:id="rId16"/>
  </p:sldIdLst>
  <p:sldSz cx="12192000" cy="6858000"/>
  <p:notesSz cx="6858000" cy="9144000"/>
  <p:embeddedFontLst>
    <p:embeddedFont>
      <p:font typeface="a뉴굴림1" panose="02020600000000000000" pitchFamily="18" charset="-127"/>
      <p:regular r:id="rId18"/>
    </p:embeddedFont>
    <p:embeddedFont>
      <p:font typeface="a뉴굴림2" panose="02020600000000000000" pitchFamily="18" charset="-127"/>
      <p:regular r:id="rId19"/>
    </p:embeddedFont>
    <p:embeddedFont>
      <p:font typeface="a뉴굴림3" panose="02020600000000000000" pitchFamily="18" charset="-127"/>
      <p:regular r:id="rId20"/>
    </p:embeddedFont>
    <p:embeddedFont>
      <p:font typeface="a시월구일2" panose="02020600000000000000" pitchFamily="18" charset="-127"/>
      <p:regular r:id="rId21"/>
    </p:embeddedFont>
    <p:embeddedFont>
      <p:font typeface="a아시아헤드1" panose="02020600000000000000" pitchFamily="18" charset="-127"/>
      <p:regular r:id="rId22"/>
    </p:embeddedFont>
    <p:embeddedFont>
      <p:font typeface="a옛날사진관5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선희 김" initials="선김" lastIdx="1" clrIdx="0">
    <p:extLst>
      <p:ext uri="{19B8F6BF-5375-455C-9EA6-DF929625EA0E}">
        <p15:presenceInfo xmlns:p15="http://schemas.microsoft.com/office/powerpoint/2012/main" userId="55aaacc69d65ea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8E89"/>
    <a:srgbClr val="D0CECE"/>
    <a:srgbClr val="C4B7A8"/>
    <a:srgbClr val="AC9A86"/>
    <a:srgbClr val="D9D9D9"/>
    <a:srgbClr val="E6E6E6"/>
    <a:srgbClr val="F2F2F2"/>
    <a:srgbClr val="FFFFFF"/>
    <a:srgbClr val="8C7760"/>
    <a:srgbClr val="E3C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3836" autoAdjust="0"/>
  </p:normalViewPr>
  <p:slideViewPr>
    <p:cSldViewPr snapToGrid="0">
      <p:cViewPr varScale="1">
        <p:scale>
          <a:sx n="72" d="100"/>
          <a:sy n="72" d="100"/>
        </p:scale>
        <p:origin x="77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D48C8-D2F1-4EE1-AD75-4A2F1A32225F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CB2BD-583A-47BD-BFFA-41993BD99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39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살릴수없다</a:t>
            </a:r>
            <a:r>
              <a:rPr lang="ko-KR" altLang="en-US" dirty="0"/>
              <a:t> </a:t>
            </a:r>
            <a:r>
              <a:rPr lang="ko-KR" altLang="en-US" dirty="0" err="1"/>
              <a:t>이페이지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0E553-C1E2-4BD3-B06D-BCC0257387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9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식품의약품안전평가원에서</a:t>
            </a:r>
            <a:r>
              <a:rPr lang="ko-KR" altLang="en-US" dirty="0"/>
              <a:t> 독성물질에 대한 정보를 주지만</a:t>
            </a:r>
            <a:endParaRPr lang="en-US" altLang="ko-KR" dirty="0"/>
          </a:p>
          <a:p>
            <a:r>
              <a:rPr lang="ko-KR" altLang="en-US" dirty="0"/>
              <a:t>화약물질이 주를 이루고 있어 독성 한약재에 대한 정보를 찾기 힘듦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결과적으로 이러한 시스템이 모두 단순 정보 제공의 형태로만 </a:t>
            </a:r>
            <a:r>
              <a:rPr lang="ko-KR" altLang="en-US" dirty="0" err="1"/>
              <a:t>이루어져있음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CB2BD-583A-47BD-BFFA-41993BD9951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CB2BD-583A-47BD-BFFA-41993BD9951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6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CB2BD-583A-47BD-BFFA-41993BD9951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47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오류감소</a:t>
            </a:r>
            <a:r>
              <a:rPr lang="en-US" altLang="ko-KR" dirty="0"/>
              <a:t>(</a:t>
            </a:r>
            <a:r>
              <a:rPr lang="ko-KR" altLang="en-US" dirty="0"/>
              <a:t>정확성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CB2BD-583A-47BD-BFFA-41993BD9951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99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0E553-C1E2-4BD3-B06D-BCC02573876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23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53716-560B-4A20-A163-73771D041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B0A82E-62AC-4BB9-94BE-FC4DC4AF2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283CC-94AD-4D69-BB4E-14F974E7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5F26A-9799-43B7-ABEB-91C262C2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77F41-E9E3-47F2-8417-AD2232FD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09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A17A0-7DF6-46EE-9193-02C29E38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268D4-6AB4-49F8-A586-54EC7BE49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76F75A-19AB-48E3-96D7-1B433366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D3697D-D961-4120-B11B-1167EBCD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30795-D454-485B-9AE8-7268F42D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05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2E69E0-55E0-42A6-9E1D-AB536B5E3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E122F-2D4D-4D9A-9E2F-8CBBEB18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BDD05-CF6D-4191-A044-DE05CBAF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F5636-1877-42A3-B8CA-FAAAC9E4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1F09F-3870-4027-9343-9458BB16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89B0E-76EB-43A6-9964-7A8E116A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CF7F5-90E9-4317-9FAA-65670F099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8F404-F662-44CE-95EB-50829D86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D46CB-3653-4D6D-A2D7-9FED1BF3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75B73-222F-499F-965C-5A55B539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0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31E2-034C-450B-8306-C17A42CA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F64F85-9D87-4B7F-9953-5D34FA9D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0CB27-664D-47E8-AFAC-17D4A1AC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2FDA28-99BE-498A-B962-8A629288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6CA699-9679-4CD5-A3A0-6B51A518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3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2072D-A8A7-445C-AAFB-1829901D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345A4-59D2-458A-A50B-AB8B834EC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9AF4B4-2C09-433B-AD43-CA02E3CBC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C137CF-F299-4F55-B3FA-8BFDDA30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D8F53-1ED1-4801-B379-C93DA967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57083-025C-4D02-B29C-4B58DD57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9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AC6C4-F714-4CFB-8262-470D9C14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BEB578-960D-411C-B4E2-BFAFDF02C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0FB99-B3E3-4FE8-B5B8-A3CC74341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400380-5241-41CC-8A82-AEF651FFA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826BFB-2729-4199-8A31-41EA5A182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338E20-7990-4D10-8C05-873FEFB5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CBC1D1-51B8-49E8-BCB9-7171DAAB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8651B0-5974-4DA6-84BE-F6A91F9A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9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12112-5EF1-40C8-8976-31BF1662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4CD028-D655-4605-A6C2-19226428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6E1A15-62DD-4907-8355-C259D853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5A2C0F-4C81-4558-9716-3901171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0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2024CF-6922-4CA8-87EE-68BB49B2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B4D06E-E9D4-4DDD-B7C6-AA8B8CA16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835F84-93BF-4092-9CC3-94B05374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10C5F-C7F4-4611-AB79-841A14A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61AC2-570D-421D-B5F1-062BD04F1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6B51F3-4598-4A62-97E1-F3C12FAFE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BA0FD3-A0A8-4D11-86F2-EF174B95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C3C698-2719-462B-B529-2A7C3F1B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7B9BAD-2037-4608-9A17-A9980F96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09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E2F2-979D-4EED-A076-80BBD9D7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337383-EC10-4CFA-A89D-A4840286C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32B0AA-EED6-4F7A-B740-A83A2C88C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13078B-CD40-47E6-AAE3-D3E17851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A499F-F42A-4DD3-BC91-B1B27C1B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00356B-28B9-4952-B098-6FE5F75B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5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C260EA-A4D4-49AC-94F8-574DE875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5AE0DA-F677-4C84-A781-DD378713D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A534B-161D-4811-92DA-2D361B7E1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56575-8DE7-42B2-9C7B-8D3D3E9CB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2FCEC-4271-495E-B0EB-B9924A3FD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3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F3D133-36B4-4746-A835-F9A62F393E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77945C-29BF-4DE8-BC36-04C0B6315F1F}"/>
              </a:ext>
            </a:extLst>
          </p:cNvPr>
          <p:cNvSpPr/>
          <p:nvPr/>
        </p:nvSpPr>
        <p:spPr>
          <a:xfrm>
            <a:off x="2189152" y="1979563"/>
            <a:ext cx="294967" cy="1799957"/>
          </a:xfrm>
          <a:prstGeom prst="rect">
            <a:avLst/>
          </a:prstGeom>
          <a:solidFill>
            <a:srgbClr val="CE4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798E9-B1EA-40E7-9D3A-1B951C085255}"/>
              </a:ext>
            </a:extLst>
          </p:cNvPr>
          <p:cNvSpPr txBox="1"/>
          <p:nvPr/>
        </p:nvSpPr>
        <p:spPr>
          <a:xfrm>
            <a:off x="3662651" y="1979563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독성 한의 약재 판별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782C4-F307-48AE-9754-6C174BF858C8}"/>
              </a:ext>
            </a:extLst>
          </p:cNvPr>
          <p:cNvSpPr txBox="1"/>
          <p:nvPr/>
        </p:nvSpPr>
        <p:spPr>
          <a:xfrm>
            <a:off x="3678976" y="3258234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뉴굴림1" panose="02020600000000000000" pitchFamily="18" charset="-127"/>
                <a:ea typeface="a뉴굴림1" panose="02020600000000000000" pitchFamily="18" charset="-127"/>
              </a:rPr>
              <a:t>빅데이터</a:t>
            </a:r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 청년인재 고려대학교 과정 </a:t>
            </a:r>
            <a:r>
              <a:rPr lang="en-US" altLang="ko-KR" dirty="0">
                <a:latin typeface="a뉴굴림1" panose="02020600000000000000" pitchFamily="18" charset="-127"/>
                <a:ea typeface="a뉴굴림1" panose="02020600000000000000" pitchFamily="18" charset="-127"/>
              </a:rPr>
              <a:t>– 1</a:t>
            </a:r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조</a:t>
            </a:r>
            <a:endParaRPr lang="en-US" altLang="ko-KR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ko-KR" alt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081D1-7896-4CEB-9BBC-F90DC1A0F89F}"/>
              </a:ext>
            </a:extLst>
          </p:cNvPr>
          <p:cNvSpPr txBox="1"/>
          <p:nvPr/>
        </p:nvSpPr>
        <p:spPr>
          <a:xfrm>
            <a:off x="3678976" y="341212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accent3">
                  <a:lumMod val="75000"/>
                </a:schemeClr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80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roup 190">
            <a:extLst>
              <a:ext uri="{FF2B5EF4-FFF2-40B4-BE49-F238E27FC236}">
                <a16:creationId xmlns:a16="http://schemas.microsoft.com/office/drawing/2014/main" id="{D34A531D-73A7-493A-9056-7113A55F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85418"/>
              </p:ext>
            </p:extLst>
          </p:nvPr>
        </p:nvGraphicFramePr>
        <p:xfrm>
          <a:off x="1756121" y="1336920"/>
          <a:ext cx="8064892" cy="3840480"/>
        </p:xfrm>
        <a:graphic>
          <a:graphicData uri="http://schemas.openxmlformats.org/drawingml/2006/table">
            <a:tbl>
              <a:tblPr/>
              <a:tblGrid>
                <a:gridCol w="974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74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33173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차수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NO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개발 내용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 gridSpan="1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추진일정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lang="ko-KR" altLang="en-US" sz="1000" b="0" kern="1200" spc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lang="ko-KR" altLang="en-US" sz="1000" b="0" kern="1200" spc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lang="ko-KR" altLang="en-US" sz="1000" b="0" kern="1200" spc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9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12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13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14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15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173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단계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분류 모델 학습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en-US" altLang="ko-KR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AI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학습자료 수집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데이터 검증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데이터 </a:t>
                      </a:r>
                      <a:r>
                        <a:rPr lang="ko-KR" altLang="en-US" sz="1200" b="0" kern="1200" dirty="0" err="1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전처리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데이터 분석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약재 분류 모델 학습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모델 성능 평가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173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단계  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시스템 개발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en-US" altLang="ko-KR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ERD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기능 정의 및 설계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시스템 설계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en-US" altLang="ko-KR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URL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정의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시스템 개발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바른고딕" panose="020B0603020101020101" pitchFamily="50" charset="-127"/>
                          <a:cs typeface="+mn-cs"/>
                        </a:rPr>
                        <a:t>검증 및 테스트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C771CCA2-D08A-4375-95DF-2CD16EEECE11}"/>
              </a:ext>
            </a:extLst>
          </p:cNvPr>
          <p:cNvCxnSpPr>
            <a:cxnSpLocks/>
          </p:cNvCxnSpPr>
          <p:nvPr/>
        </p:nvCxnSpPr>
        <p:spPr>
          <a:xfrm>
            <a:off x="5356518" y="2016563"/>
            <a:ext cx="864096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C49FE13-7B79-4A96-B495-2C4E89ABF9C5}"/>
              </a:ext>
            </a:extLst>
          </p:cNvPr>
          <p:cNvCxnSpPr>
            <a:cxnSpLocks/>
          </p:cNvCxnSpPr>
          <p:nvPr/>
        </p:nvCxnSpPr>
        <p:spPr>
          <a:xfrm>
            <a:off x="5932582" y="2279866"/>
            <a:ext cx="864096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5E2B4D4A-AD8A-41CD-AA5E-BD203ECDB637}"/>
              </a:ext>
            </a:extLst>
          </p:cNvPr>
          <p:cNvCxnSpPr>
            <a:cxnSpLocks/>
          </p:cNvCxnSpPr>
          <p:nvPr/>
        </p:nvCxnSpPr>
        <p:spPr>
          <a:xfrm>
            <a:off x="8236838" y="3401649"/>
            <a:ext cx="1474828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FDF5D78-5678-4A57-9700-B286CEF50F23}"/>
              </a:ext>
            </a:extLst>
          </p:cNvPr>
          <p:cNvCxnSpPr>
            <a:cxnSpLocks/>
          </p:cNvCxnSpPr>
          <p:nvPr/>
        </p:nvCxnSpPr>
        <p:spPr>
          <a:xfrm>
            <a:off x="6520007" y="4769801"/>
            <a:ext cx="2590652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C817485-8F43-4490-9E7F-391E2CE9348A}"/>
              </a:ext>
            </a:extLst>
          </p:cNvPr>
          <p:cNvCxnSpPr>
            <a:cxnSpLocks/>
          </p:cNvCxnSpPr>
          <p:nvPr/>
        </p:nvCxnSpPr>
        <p:spPr>
          <a:xfrm>
            <a:off x="5428526" y="3689681"/>
            <a:ext cx="504056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F0E2022-BB1F-4CAD-8705-089063F130AD}"/>
              </a:ext>
            </a:extLst>
          </p:cNvPr>
          <p:cNvCxnSpPr>
            <a:cxnSpLocks/>
          </p:cNvCxnSpPr>
          <p:nvPr/>
        </p:nvCxnSpPr>
        <p:spPr>
          <a:xfrm>
            <a:off x="8236838" y="5057833"/>
            <a:ext cx="1474828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0488AE02-28B7-44AC-BB07-66B32EC2F820}"/>
              </a:ext>
            </a:extLst>
          </p:cNvPr>
          <p:cNvCxnSpPr>
            <a:cxnSpLocks/>
          </p:cNvCxnSpPr>
          <p:nvPr/>
        </p:nvCxnSpPr>
        <p:spPr>
          <a:xfrm>
            <a:off x="6796678" y="2537553"/>
            <a:ext cx="360040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657F4B49-087F-4317-8F62-53E2280E7E14}"/>
              </a:ext>
            </a:extLst>
          </p:cNvPr>
          <p:cNvCxnSpPr>
            <a:cxnSpLocks/>
          </p:cNvCxnSpPr>
          <p:nvPr/>
        </p:nvCxnSpPr>
        <p:spPr>
          <a:xfrm>
            <a:off x="6796678" y="2825585"/>
            <a:ext cx="576064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5B6D3E7-7001-4840-8030-AA212093B15A}"/>
              </a:ext>
            </a:extLst>
          </p:cNvPr>
          <p:cNvCxnSpPr>
            <a:cxnSpLocks/>
          </p:cNvCxnSpPr>
          <p:nvPr/>
        </p:nvCxnSpPr>
        <p:spPr>
          <a:xfrm>
            <a:off x="7372742" y="3113617"/>
            <a:ext cx="2338924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EC50E98-B37B-4D39-A81D-37BDEA71B839}"/>
              </a:ext>
            </a:extLst>
          </p:cNvPr>
          <p:cNvCxnSpPr>
            <a:cxnSpLocks/>
          </p:cNvCxnSpPr>
          <p:nvPr/>
        </p:nvCxnSpPr>
        <p:spPr>
          <a:xfrm>
            <a:off x="5698302" y="3977713"/>
            <a:ext cx="855791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3EF9503D-67E0-493F-BFA4-1A46EC0B444D}"/>
              </a:ext>
            </a:extLst>
          </p:cNvPr>
          <p:cNvCxnSpPr>
            <a:cxnSpLocks/>
          </p:cNvCxnSpPr>
          <p:nvPr/>
        </p:nvCxnSpPr>
        <p:spPr>
          <a:xfrm>
            <a:off x="6220614" y="4193737"/>
            <a:ext cx="576064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B4F8D63-D75B-45DF-B4F7-9F7172B5BFED}"/>
              </a:ext>
            </a:extLst>
          </p:cNvPr>
          <p:cNvCxnSpPr>
            <a:cxnSpLocks/>
          </p:cNvCxnSpPr>
          <p:nvPr/>
        </p:nvCxnSpPr>
        <p:spPr>
          <a:xfrm>
            <a:off x="6243337" y="4481769"/>
            <a:ext cx="553341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CE4A6784-E6FB-4A38-A6BA-BF52500ED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432199"/>
              </p:ext>
            </p:extLst>
          </p:nvPr>
        </p:nvGraphicFramePr>
        <p:xfrm>
          <a:off x="1756119" y="5393424"/>
          <a:ext cx="8136903" cy="1034415"/>
        </p:xfrm>
        <a:graphic>
          <a:graphicData uri="http://schemas.openxmlformats.org/drawingml/2006/table">
            <a:tbl>
              <a:tblPr firstRow="1" bandRow="1"/>
              <a:tblGrid>
                <a:gridCol w="142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6363">
                  <a:extLst>
                    <a:ext uri="{9D8B030D-6E8A-4147-A177-3AD203B41FA5}">
                      <a16:colId xmlns:a16="http://schemas.microsoft.com/office/drawing/2014/main" val="2186151643"/>
                    </a:ext>
                  </a:extLst>
                </a:gridCol>
                <a:gridCol w="1099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2666">
                  <a:extLst>
                    <a:ext uri="{9D8B030D-6E8A-4147-A177-3AD203B41FA5}">
                      <a16:colId xmlns:a16="http://schemas.microsoft.com/office/drawing/2014/main" val="1801034747"/>
                    </a:ext>
                  </a:extLst>
                </a:gridCol>
              </a:tblGrid>
              <a:tr h="126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주요지표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최종개발목표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비교수준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표준규격 등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latin typeface="+mn-ea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중요도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(1 ~ 10)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latin typeface="+mn-ea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객관적 측정방법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증빙방법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+mn-ea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latin typeface="+mn-ea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정확도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8890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95%</a:t>
                      </a:r>
                      <a:endParaRPr lang="ko-KR" altLang="en-US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독성 약재 및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비독성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 약재 분류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실제 데이터에 대한 예측 결과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20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정보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88900" indent="0" algn="ctr" defTabSz="914400" rtl="0" eaLnBrk="1" fontAlgn="base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30%</a:t>
                      </a:r>
                      <a:endParaRPr lang="ko-KR" altLang="en-US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검색 약재에 대한 양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질의 수준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사용자에 대한 만족도 조사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74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플랫폼 제작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88900" indent="0" algn="ctr" defTabSz="914400" rtl="0" eaLnBrk="1" fontAlgn="base" latinLnBrk="1" hangingPunct="1">
                        <a:buFontTx/>
                        <a:buNone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제작 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나눔바른고딕" panose="020B0603020101020101" pitchFamily="50" charset="-127"/>
                          <a:cs typeface="+mn-cs"/>
                        </a:rPr>
                        <a:t>현장 시연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6" name="그룹 95">
            <a:extLst>
              <a:ext uri="{FF2B5EF4-FFF2-40B4-BE49-F238E27FC236}">
                <a16:creationId xmlns:a16="http://schemas.microsoft.com/office/drawing/2014/main" id="{33000AEF-062B-4F0F-8CAF-8785DC4C7FC0}"/>
              </a:ext>
            </a:extLst>
          </p:cNvPr>
          <p:cNvGrpSpPr/>
          <p:nvPr/>
        </p:nvGrpSpPr>
        <p:grpSpPr>
          <a:xfrm>
            <a:off x="853989" y="1388513"/>
            <a:ext cx="851516" cy="288032"/>
            <a:chOff x="373249" y="1428644"/>
            <a:chExt cx="1115577" cy="28112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0D943BC-294F-4E2F-814A-1F82C828E38E}"/>
                </a:ext>
              </a:extLst>
            </p:cNvPr>
            <p:cNvSpPr txBox="1"/>
            <p:nvPr/>
          </p:nvSpPr>
          <p:spPr>
            <a:xfrm>
              <a:off x="458937" y="1428644"/>
              <a:ext cx="963576" cy="28112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28575">
              <a:solidFill>
                <a:srgbClr val="865E58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solidFill>
                    <a:srgbClr val="0070C0">
                      <a:alpha val="2000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E6BFC99-BDDD-4967-8D1E-5BB7B2FA09B6}"/>
                </a:ext>
              </a:extLst>
            </p:cNvPr>
            <p:cNvSpPr txBox="1"/>
            <p:nvPr/>
          </p:nvSpPr>
          <p:spPr>
            <a:xfrm>
              <a:off x="373249" y="1434710"/>
              <a:ext cx="1115577" cy="270360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solidFill>
                    <a:srgbClr val="865E58"/>
                  </a:solidFill>
                  <a:effectLst/>
                  <a:uLnTx/>
                  <a:uFillTx/>
                  <a:ea typeface="나눔바른고딕" panose="020B0603020101020101" pitchFamily="50" charset="-127"/>
                </a:rPr>
                <a:t>개발 일정</a:t>
              </a:r>
              <a:endParaRPr kumimoji="1" lang="en-US" altLang="ko-KR" sz="1200" b="0" i="0" u="none" strike="noStrike" kern="0" cap="none" spc="0" normalizeH="0" baseline="0" noProof="0" dirty="0">
                <a:solidFill>
                  <a:srgbClr val="865E58"/>
                </a:solidFill>
                <a:effectLst/>
                <a:uLnTx/>
                <a:uFillTx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3D08D2C-A243-425B-912E-D3C51786C7C3}"/>
              </a:ext>
            </a:extLst>
          </p:cNvPr>
          <p:cNvGrpSpPr/>
          <p:nvPr/>
        </p:nvGrpSpPr>
        <p:grpSpPr>
          <a:xfrm>
            <a:off x="852387" y="5446033"/>
            <a:ext cx="854721" cy="288032"/>
            <a:chOff x="371151" y="1428644"/>
            <a:chExt cx="1119776" cy="28112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D2D40AE-FCE4-41DF-B7FD-1D6FD8E9D59E}"/>
                </a:ext>
              </a:extLst>
            </p:cNvPr>
            <p:cNvSpPr txBox="1"/>
            <p:nvPr/>
          </p:nvSpPr>
          <p:spPr>
            <a:xfrm>
              <a:off x="458937" y="1428644"/>
              <a:ext cx="963576" cy="28112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28575">
              <a:solidFill>
                <a:srgbClr val="865E58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solidFill>
                    <a:srgbClr val="0070C0">
                      <a:alpha val="2000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9ED8C9-6830-40C2-A932-5A76B6F38F69}"/>
                </a:ext>
              </a:extLst>
            </p:cNvPr>
            <p:cNvSpPr txBox="1"/>
            <p:nvPr/>
          </p:nvSpPr>
          <p:spPr>
            <a:xfrm>
              <a:off x="371151" y="1434710"/>
              <a:ext cx="1119776" cy="270360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0" dirty="0">
                  <a:solidFill>
                    <a:srgbClr val="865E58"/>
                  </a:solidFill>
                  <a:latin typeface="+mn-ea"/>
                </a:rPr>
                <a:t>평가 항목</a:t>
              </a:r>
              <a:endParaRPr kumimoji="1" lang="en-US" altLang="ko-KR" sz="1200" b="0" i="0" u="none" strike="noStrike" kern="0" cap="none" spc="0" normalizeH="0" baseline="0" noProof="0" dirty="0">
                <a:solidFill>
                  <a:srgbClr val="865E58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C5710F-35AE-43E9-83DF-FE17B3AD7EB7}"/>
              </a:ext>
            </a:extLst>
          </p:cNvPr>
          <p:cNvSpPr/>
          <p:nvPr/>
        </p:nvSpPr>
        <p:spPr>
          <a:xfrm>
            <a:off x="0" y="534959"/>
            <a:ext cx="12147064" cy="405653"/>
          </a:xfrm>
          <a:prstGeom prst="rect">
            <a:avLst/>
          </a:prstGeom>
          <a:solidFill>
            <a:srgbClr val="865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98FFAFCD-1460-49E6-A5FD-C502232C2689}"/>
              </a:ext>
            </a:extLst>
          </p:cNvPr>
          <p:cNvSpPr txBox="1">
            <a:spLocks/>
          </p:cNvSpPr>
          <p:nvPr/>
        </p:nvSpPr>
        <p:spPr bwMode="auto">
          <a:xfrm>
            <a:off x="539552" y="530204"/>
            <a:ext cx="8604448" cy="42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 b="1" kern="1200">
                <a:ln w="3175">
                  <a:solidFill>
                    <a:schemeClr val="accent1">
                      <a:shade val="95000"/>
                      <a:satMod val="10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charset="-127"/>
                <a:ea typeface="나눔고딕 ExtraBold" panose="020D090400000000000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3175">
                  <a:solidFill>
                    <a:srgbClr val="0F6FC6">
                      <a:shade val="95000"/>
                      <a:satMod val="105000"/>
                      <a:alpha val="2000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a뉴굴림3" panose="02020600000000000000" pitchFamily="18" charset="-127"/>
                <a:ea typeface="a뉴굴림3" panose="02020600000000000000" pitchFamily="18" charset="-127"/>
                <a:cs typeface="+mn-cs"/>
              </a:rPr>
              <a:t>기술 개발 일정 및 인식률 증대 장치 평가 항목</a:t>
            </a:r>
          </a:p>
        </p:txBody>
      </p:sp>
    </p:spTree>
    <p:extLst>
      <p:ext uri="{BB962C8B-B14F-4D97-AF65-F5344CB8AC3E}">
        <p14:creationId xmlns:p14="http://schemas.microsoft.com/office/powerpoint/2010/main" val="2815010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260C9DEF-FA30-404E-BA68-D140524A5A6F}"/>
              </a:ext>
            </a:extLst>
          </p:cNvPr>
          <p:cNvSpPr>
            <a:spLocks/>
          </p:cNvSpPr>
          <p:nvPr/>
        </p:nvSpPr>
        <p:spPr>
          <a:xfrm>
            <a:off x="589573" y="1201745"/>
            <a:ext cx="1079853" cy="1079853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ED0EBE5-A59A-4E85-9915-E249EAD6D5F3}"/>
              </a:ext>
            </a:extLst>
          </p:cNvPr>
          <p:cNvSpPr>
            <a:spLocks/>
          </p:cNvSpPr>
          <p:nvPr/>
        </p:nvSpPr>
        <p:spPr>
          <a:xfrm>
            <a:off x="2572844" y="1201746"/>
            <a:ext cx="1079853" cy="1079853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CC82D80-17BD-4E3D-BA72-E2914FCEACF4}"/>
              </a:ext>
            </a:extLst>
          </p:cNvPr>
          <p:cNvSpPr>
            <a:spLocks/>
          </p:cNvSpPr>
          <p:nvPr/>
        </p:nvSpPr>
        <p:spPr>
          <a:xfrm>
            <a:off x="4507000" y="1201746"/>
            <a:ext cx="1079853" cy="1079853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DAC0C56-B34E-4556-8A20-97CC4B93BCF3}"/>
              </a:ext>
            </a:extLst>
          </p:cNvPr>
          <p:cNvSpPr>
            <a:spLocks/>
          </p:cNvSpPr>
          <p:nvPr/>
        </p:nvSpPr>
        <p:spPr>
          <a:xfrm>
            <a:off x="8470289" y="1202723"/>
            <a:ext cx="1079853" cy="1079853"/>
          </a:xfrm>
          <a:prstGeom prst="flowChartConnector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4521A46-46C3-4421-96A0-D003F117BDB4}"/>
              </a:ext>
            </a:extLst>
          </p:cNvPr>
          <p:cNvSpPr>
            <a:spLocks/>
          </p:cNvSpPr>
          <p:nvPr/>
        </p:nvSpPr>
        <p:spPr>
          <a:xfrm>
            <a:off x="10416020" y="1202722"/>
            <a:ext cx="1079853" cy="1079853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81C72C2E-6119-40DA-BA14-F7F65FBE396D}"/>
              </a:ext>
            </a:extLst>
          </p:cNvPr>
          <p:cNvSpPr>
            <a:spLocks/>
          </p:cNvSpPr>
          <p:nvPr/>
        </p:nvSpPr>
        <p:spPr>
          <a:xfrm>
            <a:off x="6524558" y="1202722"/>
            <a:ext cx="1079853" cy="1079853"/>
          </a:xfrm>
          <a:prstGeom prst="flowChartConnector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E0883-E73C-485C-87F0-795CAE6F25C9}"/>
              </a:ext>
            </a:extLst>
          </p:cNvPr>
          <p:cNvSpPr>
            <a:spLocks noChangeAspect="1"/>
          </p:cNvSpPr>
          <p:nvPr/>
        </p:nvSpPr>
        <p:spPr>
          <a:xfrm>
            <a:off x="276931" y="2508134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강희수</a:t>
            </a:r>
            <a:r>
              <a:rPr lang="ko-KR" altLang="en-US" sz="12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컴퓨터공학 전공</a:t>
            </a:r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택배 서비스 최적 애플리케이션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UX,UI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담당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한이음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프로젝트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[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블록체인 기반 성형리뷰 애플리케이션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] UX, UI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담당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명지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-Convergent-Campus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융합 프로젝트 공모전 최우수상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삼성 공개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SW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컨퍼런스 참여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072C42-8DDA-48FA-AAA5-79E95A922724}"/>
              </a:ext>
            </a:extLst>
          </p:cNvPr>
          <p:cNvSpPr>
            <a:spLocks noChangeAspect="1"/>
          </p:cNvSpPr>
          <p:nvPr/>
        </p:nvSpPr>
        <p:spPr>
          <a:xfrm>
            <a:off x="10189817" y="2438815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한승민</a:t>
            </a:r>
            <a:r>
              <a:rPr lang="ko-KR" altLang="en-US" sz="12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컴퓨터공학 전공</a:t>
            </a:r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중소기업 대상 재고관리 모듈 개발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ERP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시스템 中 회계관리 및 재고관리 웹 서비스 개발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NLP TF-IDF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기반 알고리즘 구현 및 검색엔진 시스템 개발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초중생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디지털리터러시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ictest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설문 및 시험 시스템 개발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python web kernel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개발 및 교육 시스템 개발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데이터 처리 관련 자격증 다수 보유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3E9C17-15DD-4C2A-BFF4-C7AB7CE5C7D5}"/>
              </a:ext>
            </a:extLst>
          </p:cNvPr>
          <p:cNvSpPr>
            <a:spLocks noChangeAspect="1"/>
          </p:cNvSpPr>
          <p:nvPr/>
        </p:nvSpPr>
        <p:spPr>
          <a:xfrm>
            <a:off x="2248691" y="2508134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박종익</a:t>
            </a:r>
            <a:endParaRPr lang="en-US" altLang="ko-KR" sz="14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통계학 전공</a:t>
            </a:r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빅데이터 연계전공</a:t>
            </a:r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DIP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주관 정부지원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R&amp;D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과제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위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지능형 재고관리 플랫폼 개발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머신러닝을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이용해 생활 속 나쁜 정보를 알려주는 앱 개발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한국정보화진흥원 주관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빅콘테스트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퓨처스리그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-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머신러닝을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이용해 영화 누적 관람객 수 예측 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경북대학교 통계콘서트 최우수상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- GIS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분석을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2017</a:t>
            </a:r>
            <a:r>
              <a:rPr lang="ko-KR" altLang="en-US" sz="11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년 첫눈 날짜 예측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FF65DB-C1C4-4628-9B02-B9A5E05E9D3D}"/>
              </a:ext>
            </a:extLst>
          </p:cNvPr>
          <p:cNvSpPr>
            <a:spLocks noChangeAspect="1"/>
          </p:cNvSpPr>
          <p:nvPr/>
        </p:nvSpPr>
        <p:spPr>
          <a:xfrm>
            <a:off x="4220449" y="2472015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이유정</a:t>
            </a:r>
            <a:endParaRPr lang="en-US" altLang="ko-KR" sz="14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물리학 전공 </a:t>
            </a:r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컴퓨터공학 부전공</a:t>
            </a:r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서울대학교 전자공학과 보안 소프트웨어 연구실 인턴십 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이화여대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라만산란분광학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연구실 인턴십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LG Display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융합기술연구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팀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인턴</a:t>
            </a:r>
            <a:r>
              <a:rPr lang="en-US" altLang="ko-KR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Lgenius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장학생 선발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이화여대 리눅스 쉘 프로그래밍 대회 특별상 수상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구글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머신러닝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스터디잼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중급과정 수료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508AF-10FE-43CE-ACCE-35D39FE610B0}"/>
              </a:ext>
            </a:extLst>
          </p:cNvPr>
          <p:cNvSpPr>
            <a:spLocks noChangeAspect="1"/>
          </p:cNvSpPr>
          <p:nvPr/>
        </p:nvSpPr>
        <p:spPr>
          <a:xfrm>
            <a:off x="6185380" y="2481697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신진효</a:t>
            </a:r>
            <a:endParaRPr lang="en-US" altLang="ko-KR" sz="14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경영학 전공</a:t>
            </a:r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인공지능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스타트업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GDFLab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기획 및 마케팅 담당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한국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IT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비즈니스진흥협회 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AI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오픈이노베이션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기본과정 수료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DS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스쿨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데이터사이언스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입문반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수료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05FE1A-2823-4675-98C9-DACD772895A9}"/>
              </a:ext>
            </a:extLst>
          </p:cNvPr>
          <p:cNvSpPr>
            <a:spLocks noChangeAspect="1"/>
          </p:cNvSpPr>
          <p:nvPr/>
        </p:nvSpPr>
        <p:spPr>
          <a:xfrm>
            <a:off x="8131623" y="2509111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조재성 </a:t>
            </a:r>
            <a:endParaRPr lang="en-US" altLang="ko-KR" sz="14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한의학 전공</a:t>
            </a:r>
            <a:endParaRPr lang="en-US" altLang="ko-KR" sz="1200" b="1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서울대학교 의료정보학 인턴쉽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한의플래닛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인턴쉽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Adsp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, </a:t>
            </a:r>
            <a:r>
              <a:rPr lang="en-US" altLang="ko-KR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sqld</a:t>
            </a:r>
            <a:r>
              <a:rPr lang="en-US" altLang="ko-KR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정보처리기사 자격증</a:t>
            </a:r>
            <a:endParaRPr lang="en-US" altLang="ko-KR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한의대</a:t>
            </a:r>
            <a:r>
              <a:rPr lang="ko-KR" altLang="en-US" sz="1000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 미래인재육성대회 최우수상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9C5EE08-EC81-4BE9-8E4C-3934AB9B68DF}"/>
              </a:ext>
            </a:extLst>
          </p:cNvPr>
          <p:cNvSpPr/>
          <p:nvPr/>
        </p:nvSpPr>
        <p:spPr>
          <a:xfrm>
            <a:off x="211390" y="2422369"/>
            <a:ext cx="1804133" cy="4191236"/>
          </a:xfrm>
          <a:prstGeom prst="roundRect">
            <a:avLst/>
          </a:prstGeom>
          <a:noFill/>
          <a:ln w="38100">
            <a:gradFill>
              <a:gsLst>
                <a:gs pos="100000">
                  <a:srgbClr val="C4B7A8"/>
                </a:gs>
                <a:gs pos="0">
                  <a:srgbClr val="D9D9D9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BF940B82-45F2-4DC0-AF57-ACCD483676DC}"/>
              </a:ext>
            </a:extLst>
          </p:cNvPr>
          <p:cNvSpPr/>
          <p:nvPr/>
        </p:nvSpPr>
        <p:spPr>
          <a:xfrm>
            <a:off x="684550" y="586611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B1389-6B89-4B0E-B9DA-4E8958A8908B}"/>
              </a:ext>
            </a:extLst>
          </p:cNvPr>
          <p:cNvSpPr txBox="1"/>
          <p:nvPr/>
        </p:nvSpPr>
        <p:spPr>
          <a:xfrm>
            <a:off x="337933" y="4398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팀원소개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D426E59-D63B-4459-8E3D-110DF237B703}"/>
              </a:ext>
            </a:extLst>
          </p:cNvPr>
          <p:cNvSpPr/>
          <p:nvPr/>
        </p:nvSpPr>
        <p:spPr>
          <a:xfrm>
            <a:off x="2199192" y="2465251"/>
            <a:ext cx="1804133" cy="4191236"/>
          </a:xfrm>
          <a:prstGeom prst="roundRect">
            <a:avLst/>
          </a:prstGeom>
          <a:noFill/>
          <a:ln w="38100">
            <a:gradFill>
              <a:gsLst>
                <a:gs pos="100000">
                  <a:srgbClr val="C4B7A8"/>
                </a:gs>
                <a:gs pos="0">
                  <a:srgbClr val="D9D9D9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7FA5C65-4734-44E2-9BFD-F990BF757356}"/>
              </a:ext>
            </a:extLst>
          </p:cNvPr>
          <p:cNvSpPr/>
          <p:nvPr/>
        </p:nvSpPr>
        <p:spPr>
          <a:xfrm>
            <a:off x="4189127" y="2466228"/>
            <a:ext cx="1804133" cy="4191236"/>
          </a:xfrm>
          <a:prstGeom prst="roundRect">
            <a:avLst/>
          </a:prstGeom>
          <a:noFill/>
          <a:ln w="38100">
            <a:gradFill>
              <a:gsLst>
                <a:gs pos="100000">
                  <a:srgbClr val="C4B7A8"/>
                </a:gs>
                <a:gs pos="0">
                  <a:srgbClr val="D9D9D9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78BB6E-EAD5-49CC-B467-E70455B3449A}"/>
              </a:ext>
            </a:extLst>
          </p:cNvPr>
          <p:cNvSpPr/>
          <p:nvPr/>
        </p:nvSpPr>
        <p:spPr>
          <a:xfrm>
            <a:off x="6160375" y="2470123"/>
            <a:ext cx="1804133" cy="4191236"/>
          </a:xfrm>
          <a:prstGeom prst="roundRect">
            <a:avLst/>
          </a:prstGeom>
          <a:noFill/>
          <a:ln w="38100">
            <a:gradFill>
              <a:gsLst>
                <a:gs pos="100000">
                  <a:srgbClr val="C4B7A8"/>
                </a:gs>
                <a:gs pos="0">
                  <a:srgbClr val="D9D9D9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D60B0A4-3AD3-4A00-B56B-587985955740}"/>
              </a:ext>
            </a:extLst>
          </p:cNvPr>
          <p:cNvSpPr/>
          <p:nvPr/>
        </p:nvSpPr>
        <p:spPr>
          <a:xfrm>
            <a:off x="8150310" y="2465251"/>
            <a:ext cx="1804133" cy="4191236"/>
          </a:xfrm>
          <a:prstGeom prst="roundRect">
            <a:avLst/>
          </a:prstGeom>
          <a:noFill/>
          <a:ln w="38100">
            <a:gradFill>
              <a:gsLst>
                <a:gs pos="100000">
                  <a:srgbClr val="C4B7A8"/>
                </a:gs>
                <a:gs pos="0">
                  <a:srgbClr val="D9D9D9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8AFC637-D077-443E-8755-E3FF47BA9470}"/>
              </a:ext>
            </a:extLst>
          </p:cNvPr>
          <p:cNvSpPr/>
          <p:nvPr/>
        </p:nvSpPr>
        <p:spPr>
          <a:xfrm>
            <a:off x="10136024" y="2438815"/>
            <a:ext cx="1804133" cy="4191236"/>
          </a:xfrm>
          <a:prstGeom prst="roundRect">
            <a:avLst/>
          </a:prstGeom>
          <a:noFill/>
          <a:ln w="38100">
            <a:gradFill>
              <a:gsLst>
                <a:gs pos="100000">
                  <a:srgbClr val="C4B7A8"/>
                </a:gs>
                <a:gs pos="0">
                  <a:srgbClr val="D9D9D9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2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CD547F-A14F-4242-BFAE-EDBC6C8B5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1"/>
          <a:stretch/>
        </p:blipFill>
        <p:spPr>
          <a:xfrm>
            <a:off x="1606994" y="643465"/>
            <a:ext cx="8578731" cy="5734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6E42DF-8597-45B1-A3F8-07E040903B7D}"/>
              </a:ext>
            </a:extLst>
          </p:cNvPr>
          <p:cNvSpPr txBox="1"/>
          <p:nvPr/>
        </p:nvSpPr>
        <p:spPr>
          <a:xfrm>
            <a:off x="10585006" y="593753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보건복지부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A99839-B702-49AD-A949-4EE163984E5A}"/>
              </a:ext>
            </a:extLst>
          </p:cNvPr>
          <p:cNvGrpSpPr/>
          <p:nvPr/>
        </p:nvGrpSpPr>
        <p:grpSpPr>
          <a:xfrm>
            <a:off x="-14328" y="1427041"/>
            <a:ext cx="12206328" cy="4003917"/>
            <a:chOff x="-14328" y="1427041"/>
            <a:chExt cx="12206328" cy="400391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DE4A88-C6C9-4AC6-B190-873F2235B107}"/>
                </a:ext>
              </a:extLst>
            </p:cNvPr>
            <p:cNvSpPr/>
            <p:nvPr/>
          </p:nvSpPr>
          <p:spPr>
            <a:xfrm>
              <a:off x="-14328" y="1427041"/>
              <a:ext cx="12206328" cy="4003917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45B7FDA-3821-4140-BF41-3E18DE9037D2}"/>
                </a:ext>
              </a:extLst>
            </p:cNvPr>
            <p:cNvGrpSpPr/>
            <p:nvPr/>
          </p:nvGrpSpPr>
          <p:grpSpPr>
            <a:xfrm>
              <a:off x="1471458" y="2690389"/>
              <a:ext cx="10572936" cy="2572937"/>
              <a:chOff x="1471458" y="2690389"/>
              <a:chExt cx="10572936" cy="257293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3A36AD-7D1D-40BB-81BC-BE369F4BBBA2}"/>
                  </a:ext>
                </a:extLst>
              </p:cNvPr>
              <p:cNvSpPr txBox="1"/>
              <p:nvPr/>
            </p:nvSpPr>
            <p:spPr>
              <a:xfrm>
                <a:off x="1471458" y="2690389"/>
                <a:ext cx="9373079" cy="1309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>
                    <a:solidFill>
                      <a:schemeClr val="bg1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지난 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1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년간 </a:t>
                </a:r>
                <a:r>
                  <a:rPr lang="ko-KR" altLang="en-US" sz="2800" dirty="0">
                    <a:solidFill>
                      <a:srgbClr val="FF0000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한방 외래진료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이용 횟수는 </a:t>
                </a:r>
                <a:r>
                  <a:rPr lang="ko-KR" altLang="en-US" sz="2800" dirty="0">
                    <a:solidFill>
                      <a:srgbClr val="FFC000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평균 </a:t>
                </a:r>
                <a:r>
                  <a:rPr lang="en-US" altLang="ko-KR" sz="2800" dirty="0">
                    <a:solidFill>
                      <a:srgbClr val="FFC000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11.6</a:t>
                </a:r>
                <a:r>
                  <a:rPr lang="ko-KR" altLang="en-US" sz="2800" dirty="0" err="1">
                    <a:solidFill>
                      <a:srgbClr val="FFC000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회</a:t>
                </a:r>
                <a:r>
                  <a:rPr lang="ko-KR" altLang="en-US" sz="2800" dirty="0" err="1">
                    <a:solidFill>
                      <a:schemeClr val="bg1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이었고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800" dirty="0">
                    <a:solidFill>
                      <a:srgbClr val="FF0000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한방 입원진료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이용 횟수는 </a:t>
                </a:r>
                <a:r>
                  <a:rPr lang="ko-KR" altLang="en-US" sz="2800" dirty="0">
                    <a:solidFill>
                      <a:srgbClr val="FFC000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평균 </a:t>
                </a:r>
                <a:r>
                  <a:rPr lang="en-US" altLang="ko-KR" sz="2800" dirty="0">
                    <a:solidFill>
                      <a:srgbClr val="FFC000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1.7</a:t>
                </a:r>
                <a:r>
                  <a:rPr lang="ko-KR" altLang="en-US" sz="2800" dirty="0" err="1">
                    <a:solidFill>
                      <a:schemeClr val="bg1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회이었다</a:t>
                </a:r>
                <a:endParaRPr lang="ko-KR" altLang="en-US" sz="2800" dirty="0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360943-BF35-48FD-834E-BCE3400AED83}"/>
                  </a:ext>
                </a:extLst>
              </p:cNvPr>
              <p:cNvSpPr txBox="1"/>
              <p:nvPr/>
            </p:nvSpPr>
            <p:spPr>
              <a:xfrm>
                <a:off x="10564502" y="4893994"/>
                <a:ext cx="1479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[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보건복지부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]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44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375E9ADC-932B-4F2E-9904-AF26D608F06D}"/>
              </a:ext>
            </a:extLst>
          </p:cNvPr>
          <p:cNvGrpSpPr/>
          <p:nvPr/>
        </p:nvGrpSpPr>
        <p:grpSpPr>
          <a:xfrm>
            <a:off x="7620593" y="4295089"/>
            <a:ext cx="586410" cy="1003353"/>
            <a:chOff x="3861128" y="4100616"/>
            <a:chExt cx="586410" cy="1003353"/>
          </a:xfrm>
        </p:grpSpPr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7F4F4B57-4D0A-4A6E-8DA9-6B5FFAB4F95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0117" y="4311627"/>
              <a:ext cx="980493" cy="558471"/>
            </a:xfrm>
            <a:prstGeom prst="bentConnector3">
              <a:avLst>
                <a:gd name="adj1" fmla="val 100775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A6968EC-D740-476D-81F4-AB85BAA971B2}"/>
                </a:ext>
              </a:extLst>
            </p:cNvPr>
            <p:cNvSpPr/>
            <p:nvPr/>
          </p:nvSpPr>
          <p:spPr>
            <a:xfrm>
              <a:off x="4401819" y="5058250"/>
              <a:ext cx="45719" cy="45719"/>
            </a:xfrm>
            <a:prstGeom prst="ellipse">
              <a:avLst/>
            </a:prstGeom>
            <a:solidFill>
              <a:srgbClr val="398E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5BFEA56-FE56-40BE-86EE-D3B064EE18F1}"/>
              </a:ext>
            </a:extLst>
          </p:cNvPr>
          <p:cNvGrpSpPr/>
          <p:nvPr/>
        </p:nvGrpSpPr>
        <p:grpSpPr>
          <a:xfrm>
            <a:off x="1934112" y="4487023"/>
            <a:ext cx="2353618" cy="682290"/>
            <a:chOff x="4401819" y="4398820"/>
            <a:chExt cx="838517" cy="682290"/>
          </a:xfrm>
        </p:grpSpPr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C74E5338-6EFC-4834-BFAD-CFA0FCE30D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19601" y="4398820"/>
              <a:ext cx="820735" cy="682290"/>
            </a:xfrm>
            <a:prstGeom prst="bentConnector3">
              <a:avLst>
                <a:gd name="adj1" fmla="val 100755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BE4BC3-62D4-45BC-8046-3584AE6730E1}"/>
                </a:ext>
              </a:extLst>
            </p:cNvPr>
            <p:cNvSpPr/>
            <p:nvPr/>
          </p:nvSpPr>
          <p:spPr>
            <a:xfrm flipV="1">
              <a:off x="4401819" y="5012531"/>
              <a:ext cx="17781" cy="45719"/>
            </a:xfrm>
            <a:prstGeom prst="ellipse">
              <a:avLst/>
            </a:prstGeom>
            <a:solidFill>
              <a:srgbClr val="398E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4DFBAAB-693F-41C0-AFCB-DDC6D3619487}"/>
              </a:ext>
            </a:extLst>
          </p:cNvPr>
          <p:cNvGrpSpPr/>
          <p:nvPr/>
        </p:nvGrpSpPr>
        <p:grpSpPr>
          <a:xfrm>
            <a:off x="5446324" y="2627931"/>
            <a:ext cx="270819" cy="1892117"/>
            <a:chOff x="5159000" y="4479347"/>
            <a:chExt cx="270819" cy="1892117"/>
          </a:xfrm>
        </p:grpSpPr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F310F762-29C9-4800-810A-857C28C5AE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80101" y="5321746"/>
              <a:ext cx="1874337" cy="225099"/>
            </a:xfrm>
            <a:prstGeom prst="bentConnector3">
              <a:avLst>
                <a:gd name="adj1" fmla="val 99869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22E5DEB-627E-43F4-9938-4CF0362BBABE}"/>
                </a:ext>
              </a:extLst>
            </p:cNvPr>
            <p:cNvSpPr/>
            <p:nvPr/>
          </p:nvSpPr>
          <p:spPr>
            <a:xfrm>
              <a:off x="5159000" y="4479347"/>
              <a:ext cx="45719" cy="45719"/>
            </a:xfrm>
            <a:prstGeom prst="ellipse">
              <a:avLst/>
            </a:prstGeom>
            <a:solidFill>
              <a:srgbClr val="00345E">
                <a:alpha val="8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C61ADDA-2E66-491E-A2DF-D001B03E2039}"/>
              </a:ext>
            </a:extLst>
          </p:cNvPr>
          <p:cNvGrpSpPr/>
          <p:nvPr/>
        </p:nvGrpSpPr>
        <p:grpSpPr>
          <a:xfrm>
            <a:off x="7182240" y="833852"/>
            <a:ext cx="1430964" cy="837869"/>
            <a:chOff x="8043374" y="561745"/>
            <a:chExt cx="1430964" cy="837869"/>
          </a:xfrm>
        </p:grpSpPr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A9C62427-FE72-47D7-92B7-51311C3037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066234" y="581779"/>
              <a:ext cx="1408104" cy="817835"/>
            </a:xfrm>
            <a:prstGeom prst="bentConnector3">
              <a:avLst>
                <a:gd name="adj1" fmla="val -5558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14113F4B-374F-438B-948B-D6A314D91758}"/>
                </a:ext>
              </a:extLst>
            </p:cNvPr>
            <p:cNvSpPr/>
            <p:nvPr/>
          </p:nvSpPr>
          <p:spPr>
            <a:xfrm>
              <a:off x="8043374" y="561745"/>
              <a:ext cx="45719" cy="45719"/>
            </a:xfrm>
            <a:prstGeom prst="ellipse">
              <a:avLst/>
            </a:prstGeom>
            <a:solidFill>
              <a:srgbClr val="00345E">
                <a:alpha val="8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육각형 4">
            <a:extLst>
              <a:ext uri="{FF2B5EF4-FFF2-40B4-BE49-F238E27FC236}">
                <a16:creationId xmlns:a16="http://schemas.microsoft.com/office/drawing/2014/main" id="{4C3CB684-7D96-4DC9-851F-BEDB43555D6F}"/>
              </a:ext>
            </a:extLst>
          </p:cNvPr>
          <p:cNvSpPr/>
          <p:nvPr/>
        </p:nvSpPr>
        <p:spPr>
          <a:xfrm rot="20647470">
            <a:off x="3894862" y="3886403"/>
            <a:ext cx="1453188" cy="1252748"/>
          </a:xfrm>
          <a:prstGeom prst="hexagon">
            <a:avLst/>
          </a:prstGeom>
          <a:solidFill>
            <a:srgbClr val="FF8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DC209B10-387D-4D31-960E-570351F0D82C}"/>
              </a:ext>
            </a:extLst>
          </p:cNvPr>
          <p:cNvSpPr/>
          <p:nvPr/>
        </p:nvSpPr>
        <p:spPr>
          <a:xfrm rot="20647470">
            <a:off x="7626606" y="1157558"/>
            <a:ext cx="2358697" cy="2033358"/>
          </a:xfrm>
          <a:prstGeom prst="hexagon">
            <a:avLst/>
          </a:prstGeom>
          <a:solidFill>
            <a:srgbClr val="D44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BFDC3BF1-5192-4B47-92A5-BE489852958B}"/>
              </a:ext>
            </a:extLst>
          </p:cNvPr>
          <p:cNvSpPr/>
          <p:nvPr/>
        </p:nvSpPr>
        <p:spPr>
          <a:xfrm rot="20647470">
            <a:off x="5214893" y="4112559"/>
            <a:ext cx="1627504" cy="1403020"/>
          </a:xfrm>
          <a:prstGeom prst="hexagon">
            <a:avLst/>
          </a:prstGeom>
          <a:solidFill>
            <a:srgbClr val="FF8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CE317164-2AB9-41ED-BDE4-DFF08C7EA9DA}"/>
              </a:ext>
            </a:extLst>
          </p:cNvPr>
          <p:cNvSpPr/>
          <p:nvPr/>
        </p:nvSpPr>
        <p:spPr>
          <a:xfrm rot="20647470">
            <a:off x="6241412" y="2699265"/>
            <a:ext cx="2152685" cy="1855762"/>
          </a:xfrm>
          <a:prstGeom prst="hexagon">
            <a:avLst/>
          </a:prstGeom>
          <a:solidFill>
            <a:srgbClr val="FFA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950C6E-125C-47D3-A19F-A3540C851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1080">
            <a:off x="8267782" y="1636065"/>
            <a:ext cx="1076345" cy="1076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DF7BBF-D55E-4661-AD69-86263A1579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7939">
            <a:off x="6839946" y="3149338"/>
            <a:ext cx="955617" cy="955617"/>
          </a:xfrm>
          <a:prstGeom prst="rect">
            <a:avLst/>
          </a:prstGeom>
        </p:spPr>
      </p:pic>
      <p:sp>
        <p:nvSpPr>
          <p:cNvPr id="28" name="육각형 27">
            <a:extLst>
              <a:ext uri="{FF2B5EF4-FFF2-40B4-BE49-F238E27FC236}">
                <a16:creationId xmlns:a16="http://schemas.microsoft.com/office/drawing/2014/main" id="{395CA0F1-DC1E-4B33-BD28-181D8B06A516}"/>
              </a:ext>
            </a:extLst>
          </p:cNvPr>
          <p:cNvSpPr/>
          <p:nvPr/>
        </p:nvSpPr>
        <p:spPr>
          <a:xfrm rot="20647470">
            <a:off x="8220216" y="4169895"/>
            <a:ext cx="290449" cy="250387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B51AE3C7-D76C-408F-8AD7-C75C9095922D}"/>
              </a:ext>
            </a:extLst>
          </p:cNvPr>
          <p:cNvSpPr/>
          <p:nvPr/>
        </p:nvSpPr>
        <p:spPr>
          <a:xfrm rot="20666380">
            <a:off x="3156221" y="4859670"/>
            <a:ext cx="1154551" cy="995302"/>
          </a:xfrm>
          <a:prstGeom prst="hexagon">
            <a:avLst/>
          </a:prstGeom>
          <a:solidFill>
            <a:srgbClr val="D44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64F8916B-BA6F-463C-BFA4-653285F2E259}"/>
              </a:ext>
            </a:extLst>
          </p:cNvPr>
          <p:cNvSpPr/>
          <p:nvPr/>
        </p:nvSpPr>
        <p:spPr>
          <a:xfrm>
            <a:off x="973442" y="850232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5B0AB6-37EA-4FB2-ACDA-75227B49B2E5}"/>
              </a:ext>
            </a:extLst>
          </p:cNvPr>
          <p:cNvSpPr txBox="1"/>
          <p:nvPr/>
        </p:nvSpPr>
        <p:spPr>
          <a:xfrm>
            <a:off x="626825" y="70346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기대 효과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C7E5AF9-0291-4821-97FA-EE81416D4620}"/>
              </a:ext>
            </a:extLst>
          </p:cNvPr>
          <p:cNvSpPr/>
          <p:nvPr/>
        </p:nvSpPr>
        <p:spPr>
          <a:xfrm>
            <a:off x="2732335" y="2418643"/>
            <a:ext cx="284896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시스템 개발을 통한 차별화</a:t>
            </a:r>
            <a:endParaRPr lang="en-US" altLang="ko-KR" sz="500" dirty="0">
              <a:solidFill>
                <a:schemeClr val="tx1">
                  <a:lumMod val="85000"/>
                  <a:lumOff val="15000"/>
                </a:schemeClr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8E100CF-0875-4858-9674-8233650F89AA}"/>
              </a:ext>
            </a:extLst>
          </p:cNvPr>
          <p:cNvSpPr/>
          <p:nvPr/>
        </p:nvSpPr>
        <p:spPr>
          <a:xfrm>
            <a:off x="374697" y="5252723"/>
            <a:ext cx="272672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이미지넷 상위권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CNN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기반 정확도 향상</a:t>
            </a:r>
            <a:endParaRPr lang="en-US" altLang="ko-KR" sz="500" dirty="0">
              <a:solidFill>
                <a:schemeClr val="tx1">
                  <a:lumMod val="85000"/>
                  <a:lumOff val="15000"/>
                </a:schemeClr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E8BD7A4-0E5D-45B6-AC41-B942CE3F69D7}"/>
              </a:ext>
            </a:extLst>
          </p:cNvPr>
          <p:cNvSpPr/>
          <p:nvPr/>
        </p:nvSpPr>
        <p:spPr>
          <a:xfrm>
            <a:off x="8281850" y="5005462"/>
            <a:ext cx="2969437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감별 기계를 활용한 자동화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ECA98D7-6BA1-4A58-B258-CD825DC58F2E}"/>
              </a:ext>
            </a:extLst>
          </p:cNvPr>
          <p:cNvSpPr/>
          <p:nvPr/>
        </p:nvSpPr>
        <p:spPr>
          <a:xfrm>
            <a:off x="4243877" y="599267"/>
            <a:ext cx="284896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데이터 디지털화를 통한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인공지능의 확장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pic>
        <p:nvPicPr>
          <p:cNvPr id="3" name="그래픽 2" descr="표지판">
            <a:extLst>
              <a:ext uri="{FF2B5EF4-FFF2-40B4-BE49-F238E27FC236}">
                <a16:creationId xmlns:a16="http://schemas.microsoft.com/office/drawing/2014/main" id="{58FFD90F-C4A6-4FA2-BB12-193C8AFC6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16615">
            <a:off x="5576620" y="4365829"/>
            <a:ext cx="914400" cy="914400"/>
          </a:xfrm>
          <a:prstGeom prst="rect">
            <a:avLst/>
          </a:prstGeom>
        </p:spPr>
      </p:pic>
      <p:pic>
        <p:nvPicPr>
          <p:cNvPr id="13" name="그래픽 12" descr="과녁">
            <a:extLst>
              <a:ext uri="{FF2B5EF4-FFF2-40B4-BE49-F238E27FC236}">
                <a16:creationId xmlns:a16="http://schemas.microsoft.com/office/drawing/2014/main" id="{23100D05-77F6-4DD2-8330-635BE7647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523166">
            <a:off x="4225972" y="4094863"/>
            <a:ext cx="805201" cy="8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7213B3-BC1E-4089-A3E6-338CADE8F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DC79B-0147-4715-96B9-A2F6891946BF}"/>
              </a:ext>
            </a:extLst>
          </p:cNvPr>
          <p:cNvSpPr txBox="1"/>
          <p:nvPr/>
        </p:nvSpPr>
        <p:spPr>
          <a:xfrm>
            <a:off x="3379692" y="2945226"/>
            <a:ext cx="5432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956252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감사합니다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24AFBC-E670-4334-8B37-EB1A7BFFCDD9}"/>
              </a:ext>
            </a:extLst>
          </p:cNvPr>
          <p:cNvCxnSpPr>
            <a:cxnSpLocks/>
          </p:cNvCxnSpPr>
          <p:nvPr/>
        </p:nvCxnSpPr>
        <p:spPr>
          <a:xfrm>
            <a:off x="4675662" y="2594344"/>
            <a:ext cx="2840669" cy="0"/>
          </a:xfrm>
          <a:prstGeom prst="line">
            <a:avLst/>
          </a:prstGeom>
          <a:ln w="57150">
            <a:solidFill>
              <a:srgbClr val="C4B7A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0F2D36-5E70-4685-89EA-1ADD4A6B7A5B}"/>
              </a:ext>
            </a:extLst>
          </p:cNvPr>
          <p:cNvCxnSpPr>
            <a:cxnSpLocks/>
          </p:cNvCxnSpPr>
          <p:nvPr/>
        </p:nvCxnSpPr>
        <p:spPr>
          <a:xfrm>
            <a:off x="4750978" y="3969488"/>
            <a:ext cx="2840669" cy="0"/>
          </a:xfrm>
          <a:prstGeom prst="line">
            <a:avLst/>
          </a:prstGeom>
          <a:ln w="57150">
            <a:solidFill>
              <a:srgbClr val="D0CE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1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oup 190">
            <a:extLst>
              <a:ext uri="{FF2B5EF4-FFF2-40B4-BE49-F238E27FC236}">
                <a16:creationId xmlns:a16="http://schemas.microsoft.com/office/drawing/2014/main" id="{A9DAF7E5-7D71-4A89-8EA5-9C1479687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35718"/>
              </p:ext>
            </p:extLst>
          </p:nvPr>
        </p:nvGraphicFramePr>
        <p:xfrm>
          <a:off x="641897" y="902144"/>
          <a:ext cx="10547903" cy="2653776"/>
        </p:xfrm>
        <a:graphic>
          <a:graphicData uri="http://schemas.openxmlformats.org/drawingml/2006/table">
            <a:tbl>
              <a:tblPr/>
              <a:tblGrid>
                <a:gridCol w="2966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2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확보 경로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활용 방안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2842515"/>
                  </a:ext>
                </a:extLst>
              </a:tr>
              <a:tr h="6310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사진데이터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눈으로 식별하기 어려운 한약재 묶음 </a:t>
                      </a: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가지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 묶음에 대한 사진 자료 수집 중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독성 한약재를 구분할 수 있는 머신 러닝 모델 학습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5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논문</a:t>
                      </a:r>
                      <a:endParaRPr lang="en-US" altLang="ko-KR" sz="14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Google Scholar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크롤링하여 사용할 예정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서비스 사용자가 입력한 사진에 대한 한약재 정보 제공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1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약재에 관련된 뉴스</a:t>
                      </a:r>
                      <a:endParaRPr lang="en-US" altLang="ko-KR" sz="14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 err="1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Naver</a:t>
                      </a: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spc="0" dirty="0" err="1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Daum</a:t>
                      </a: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뉴스를 크롤링하여 사용할 예정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12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315035"/>
                  </a:ext>
                </a:extLst>
              </a:tr>
              <a:tr h="5986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한의학 전문 검색 사이트 </a:t>
                      </a:r>
                      <a:r>
                        <a:rPr lang="en-US" altLang="ko-KR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도감</a:t>
                      </a:r>
                      <a:endParaRPr lang="en-US" altLang="ko-KR" sz="14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한의학 본초 도감 및 전문가들만 접근 가능한 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 사이트를 크롤링하여 사용할 예정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12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636448"/>
                  </a:ext>
                </a:extLst>
              </a:tr>
            </a:tbl>
          </a:graphicData>
        </a:graphic>
      </p:graphicFrame>
      <p:sp>
        <p:nvSpPr>
          <p:cNvPr id="35" name="제목 1">
            <a:extLst>
              <a:ext uri="{FF2B5EF4-FFF2-40B4-BE49-F238E27FC236}">
                <a16:creationId xmlns:a16="http://schemas.microsoft.com/office/drawing/2014/main" id="{241F56CB-7BD3-42CF-895F-EE972BEA95AD}"/>
              </a:ext>
            </a:extLst>
          </p:cNvPr>
          <p:cNvSpPr txBox="1">
            <a:spLocks/>
          </p:cNvSpPr>
          <p:nvPr/>
        </p:nvSpPr>
        <p:spPr bwMode="auto">
          <a:xfrm>
            <a:off x="209246" y="175474"/>
            <a:ext cx="8244408" cy="53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2800" b="0" kern="1200" dirty="0">
                <a:ln w="3175">
                  <a:solidFill>
                    <a:schemeClr val="accent1">
                      <a:alpha val="20000"/>
                    </a:schemeClr>
                  </a:solidFill>
                </a:ln>
                <a:solidFill>
                  <a:srgbClr val="1191D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>
                <a:ln w="3175">
                  <a:solidFill>
                    <a:sysClr val="window" lastClr="FFFFFF">
                      <a:lumMod val="85000"/>
                      <a:alpha val="20000"/>
                    </a:sysClr>
                  </a:solidFill>
                </a:ln>
                <a:solidFill>
                  <a:srgbClr val="865E58"/>
                </a:solidFill>
                <a:latin typeface="+mn-lt"/>
                <a:ea typeface="HY견고딕" panose="02030600000101010101" pitchFamily="18" charset="-127"/>
              </a:rPr>
              <a:t>Introduction</a:t>
            </a:r>
            <a:endParaRPr kumimoji="0" lang="ko-KR" altLang="en-US" sz="2800" b="1" i="0" u="none" strike="noStrike" kern="1200" cap="none" spc="0" normalizeH="0" baseline="0" noProof="0" dirty="0">
              <a:ln w="3175">
                <a:solidFill>
                  <a:srgbClr val="0F6FC6">
                    <a:alpha val="20000"/>
                  </a:srgbClr>
                </a:solidFill>
              </a:ln>
              <a:solidFill>
                <a:srgbClr val="865E58"/>
              </a:solidFill>
              <a:effectLst/>
              <a:uLnTx/>
              <a:uFillTx/>
              <a:latin typeface="+mn-lt"/>
              <a:ea typeface="a뉴굴림3" panose="02020600000000000000" pitchFamily="18" charset="-127"/>
              <a:cs typeface="+mj-cs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BAEE6CC-8A90-473E-B8EC-440010515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882318"/>
              </p:ext>
            </p:extLst>
          </p:nvPr>
        </p:nvGraphicFramePr>
        <p:xfrm>
          <a:off x="641897" y="3751597"/>
          <a:ext cx="10643275" cy="293092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052037">
                  <a:extLst>
                    <a:ext uri="{9D8B030D-6E8A-4147-A177-3AD203B41FA5}">
                      <a16:colId xmlns:a16="http://schemas.microsoft.com/office/drawing/2014/main" val="1702585799"/>
                    </a:ext>
                  </a:extLst>
                </a:gridCol>
                <a:gridCol w="1435184">
                  <a:extLst>
                    <a:ext uri="{9D8B030D-6E8A-4147-A177-3AD203B41FA5}">
                      <a16:colId xmlns:a16="http://schemas.microsoft.com/office/drawing/2014/main" val="713215067"/>
                    </a:ext>
                  </a:extLst>
                </a:gridCol>
                <a:gridCol w="6156054">
                  <a:extLst>
                    <a:ext uri="{9D8B030D-6E8A-4147-A177-3AD203B41FA5}">
                      <a16:colId xmlns:a16="http://schemas.microsoft.com/office/drawing/2014/main" val="2909681280"/>
                    </a:ext>
                  </a:extLst>
                </a:gridCol>
              </a:tblGrid>
              <a:tr h="386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effectLst/>
                          <a:latin typeface="+mn-ea"/>
                          <a:ea typeface="+mn-ea"/>
                        </a:rPr>
                        <a:t>종류</a:t>
                      </a:r>
                      <a:endParaRPr lang="en-US" altLang="ko-KR" sz="12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effectLst/>
                          <a:latin typeface="+mn-ea"/>
                          <a:ea typeface="+mn-ea"/>
                        </a:rPr>
                        <a:t>우선순위</a:t>
                      </a:r>
                      <a:endParaRPr lang="en-US" altLang="ko-KR" sz="12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effectLst/>
                          <a:latin typeface="+mn-ea"/>
                          <a:ea typeface="+mn-ea"/>
                        </a:rPr>
                        <a:t>목록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18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77809"/>
                  </a:ext>
                </a:extLst>
              </a:tr>
              <a:tr h="28276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뿌리 및 줄기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관목통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청풍등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목통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분방기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161141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감수 대극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파극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20344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대황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육종용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80656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천오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및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백부자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해백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87039"/>
                  </a:ext>
                </a:extLst>
              </a:tr>
              <a:tr h="28276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씨앗</a:t>
                      </a: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우방자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나복자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결명자 구기자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볼고지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10265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도인 행인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139619"/>
                  </a:ext>
                </a:extLst>
              </a:tr>
              <a:tr h="28276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잎</a:t>
                      </a: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인진호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면인진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한인진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청호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251852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마황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목적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794207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원화 선복화 금은화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감국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85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84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7EBA3A-54F6-4738-9651-3CA96696D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0" r="11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2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전구 및 기어 ">
            <a:extLst>
              <a:ext uri="{FF2B5EF4-FFF2-40B4-BE49-F238E27FC236}">
                <a16:creationId xmlns:a16="http://schemas.microsoft.com/office/drawing/2014/main" id="{0EE42233-0FDB-4FEB-A5FD-AD9E975FC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7089" y="217691"/>
            <a:ext cx="914400" cy="9144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4107B14-2CCF-4566-9B23-DBE6E7FD2C96}"/>
              </a:ext>
            </a:extLst>
          </p:cNvPr>
          <p:cNvSpPr txBox="1">
            <a:spLocks/>
          </p:cNvSpPr>
          <p:nvPr/>
        </p:nvSpPr>
        <p:spPr>
          <a:xfrm>
            <a:off x="4453715" y="658985"/>
            <a:ext cx="2764899" cy="690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rgbClr val="FF00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  QUIZ</a:t>
            </a:r>
            <a:endParaRPr lang="ko-KR" altLang="en-US" sz="4000" dirty="0">
              <a:solidFill>
                <a:srgbClr val="FF0000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47ED24D-CCBF-4C16-9C03-880509B243AA}"/>
              </a:ext>
            </a:extLst>
          </p:cNvPr>
          <p:cNvSpPr txBox="1">
            <a:spLocks/>
          </p:cNvSpPr>
          <p:nvPr/>
        </p:nvSpPr>
        <p:spPr>
          <a:xfrm>
            <a:off x="1767468" y="1551339"/>
            <a:ext cx="8611104" cy="690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다음 약재 중 종류가 다른 하나의 약재를 고르시오</a:t>
            </a:r>
          </a:p>
        </p:txBody>
      </p:sp>
      <p:pic>
        <p:nvPicPr>
          <p:cNvPr id="6" name="그림 5" descr="연체동물, 무척추동물이(가) 표시된 사진&#10;&#10;자동 생성된 설명">
            <a:extLst>
              <a:ext uri="{FF2B5EF4-FFF2-40B4-BE49-F238E27FC236}">
                <a16:creationId xmlns:a16="http://schemas.microsoft.com/office/drawing/2014/main" id="{71AAE2DF-5692-42D8-80CC-0F00EF500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1" y="2947875"/>
            <a:ext cx="11306498" cy="27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2A9E4D-3CBE-4FBC-B628-393AF405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296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4BA6D9-8F56-4749-8EED-10B67747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632" y="1513649"/>
            <a:ext cx="12192000" cy="1739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51F352-997A-4752-9589-53B1E329C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632" y="3308262"/>
            <a:ext cx="12979264" cy="1739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B2BCB9-F5A6-425E-A705-EC0832F8E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9903" y="5102874"/>
            <a:ext cx="16172368" cy="17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3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5CE2E2-DFFA-4319-8C24-13F73B701783}"/>
              </a:ext>
            </a:extLst>
          </p:cNvPr>
          <p:cNvGrpSpPr/>
          <p:nvPr/>
        </p:nvGrpSpPr>
        <p:grpSpPr>
          <a:xfrm>
            <a:off x="828998" y="3528819"/>
            <a:ext cx="10534004" cy="1264206"/>
            <a:chOff x="885263" y="3551969"/>
            <a:chExt cx="10534004" cy="12642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A270D10-A98C-4541-9970-618D12156168}"/>
                </a:ext>
              </a:extLst>
            </p:cNvPr>
            <p:cNvGrpSpPr/>
            <p:nvPr/>
          </p:nvGrpSpPr>
          <p:grpSpPr>
            <a:xfrm>
              <a:off x="885263" y="3551969"/>
              <a:ext cx="10534004" cy="1255520"/>
              <a:chOff x="885263" y="3551969"/>
              <a:chExt cx="10534004" cy="12555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30167F5-8BB3-4A81-8BED-F958EFE3FD5F}"/>
                  </a:ext>
                </a:extLst>
              </p:cNvPr>
              <p:cNvGrpSpPr/>
              <p:nvPr/>
            </p:nvGrpSpPr>
            <p:grpSpPr>
              <a:xfrm>
                <a:off x="885263" y="3551969"/>
                <a:ext cx="10534004" cy="1255520"/>
                <a:chOff x="885263" y="3551969"/>
                <a:chExt cx="10534004" cy="1255520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CE9427FF-A161-49B5-BF5A-E1ACE83145D5}"/>
                    </a:ext>
                  </a:extLst>
                </p:cNvPr>
                <p:cNvSpPr/>
                <p:nvPr/>
              </p:nvSpPr>
              <p:spPr>
                <a:xfrm>
                  <a:off x="885263" y="3675991"/>
                  <a:ext cx="1259840" cy="934720"/>
                </a:xfrm>
                <a:prstGeom prst="rect">
                  <a:avLst/>
                </a:prstGeom>
                <a:solidFill>
                  <a:srgbClr val="065A8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CA08D26-736A-4F11-8658-B6D66E0DDB50}"/>
                    </a:ext>
                  </a:extLst>
                </p:cNvPr>
                <p:cNvSpPr/>
                <p:nvPr/>
              </p:nvSpPr>
              <p:spPr>
                <a:xfrm>
                  <a:off x="5104323" y="3551969"/>
                  <a:ext cx="5766304" cy="1247748"/>
                </a:xfrm>
                <a:prstGeom prst="rect">
                  <a:avLst/>
                </a:prstGeom>
                <a:solidFill>
                  <a:srgbClr val="065A8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이등변 삼각형 12">
                  <a:extLst>
                    <a:ext uri="{FF2B5EF4-FFF2-40B4-BE49-F238E27FC236}">
                      <a16:creationId xmlns:a16="http://schemas.microsoft.com/office/drawing/2014/main" id="{56DB947C-5718-44BA-82CF-72F4B10432EE}"/>
                    </a:ext>
                  </a:extLst>
                </p:cNvPr>
                <p:cNvSpPr/>
                <p:nvPr/>
              </p:nvSpPr>
              <p:spPr>
                <a:xfrm rot="5400000">
                  <a:off x="10522647" y="3910869"/>
                  <a:ext cx="1244600" cy="548640"/>
                </a:xfrm>
                <a:prstGeom prst="triangle">
                  <a:avLst/>
                </a:prstGeom>
                <a:solidFill>
                  <a:srgbClr val="065A8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22F09CB-F709-46DA-B5AC-79D599758221}"/>
                    </a:ext>
                  </a:extLst>
                </p:cNvPr>
                <p:cNvSpPr/>
                <p:nvPr/>
              </p:nvSpPr>
              <p:spPr>
                <a:xfrm>
                  <a:off x="2232048" y="3558844"/>
                  <a:ext cx="3097073" cy="979822"/>
                </a:xfrm>
                <a:prstGeom prst="rect">
                  <a:avLst/>
                </a:prstGeom>
                <a:solidFill>
                  <a:srgbClr val="043D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03E43D-C4ED-4397-A501-D33D5F8D1EC1}"/>
                  </a:ext>
                </a:extLst>
              </p:cNvPr>
              <p:cNvSpPr txBox="1"/>
              <p:nvPr/>
            </p:nvSpPr>
            <p:spPr>
              <a:xfrm>
                <a:off x="5902803" y="3922734"/>
                <a:ext cx="3789789" cy="874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a뉴굴림1" panose="02020600000000000000" pitchFamily="18" charset="-127"/>
                    <a:ea typeface="a뉴굴림1" panose="02020600000000000000" pitchFamily="18" charset="-127"/>
                  </a:rPr>
                  <a:t>독성 약재 분류 머신 러닝 모델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chemeClr val="bg1"/>
                  </a:solidFill>
                  <a:latin typeface="a뉴굴림1" panose="02020600000000000000" pitchFamily="18" charset="-127"/>
                  <a:ea typeface="a뉴굴림1" panose="02020600000000000000" pitchFamily="18" charset="-127"/>
                </a:endParaRPr>
              </a:p>
            </p:txBody>
          </p:sp>
        </p:grp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3E01EB9F-64B0-4E04-9109-BD0DF4416F5A}"/>
                </a:ext>
              </a:extLst>
            </p:cNvPr>
            <p:cNvSpPr/>
            <p:nvPr/>
          </p:nvSpPr>
          <p:spPr>
            <a:xfrm rot="16200000">
              <a:off x="2196069" y="3507697"/>
              <a:ext cx="1247749" cy="1369207"/>
            </a:xfrm>
            <a:prstGeom prst="parallelogram">
              <a:avLst>
                <a:gd name="adj" fmla="val 16315"/>
              </a:avLst>
            </a:prstGeom>
            <a:solidFill>
              <a:srgbClr val="043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E17DDB-1775-41F7-A546-A6693A23961F}"/>
                </a:ext>
              </a:extLst>
            </p:cNvPr>
            <p:cNvSpPr/>
            <p:nvPr/>
          </p:nvSpPr>
          <p:spPr>
            <a:xfrm>
              <a:off x="3504544" y="3814812"/>
              <a:ext cx="1825693" cy="979822"/>
            </a:xfrm>
            <a:prstGeom prst="rect">
              <a:avLst/>
            </a:prstGeom>
            <a:solidFill>
              <a:srgbClr val="043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065027-E414-487A-9BE7-B5690033E582}"/>
              </a:ext>
            </a:extLst>
          </p:cNvPr>
          <p:cNvGrpSpPr/>
          <p:nvPr/>
        </p:nvGrpSpPr>
        <p:grpSpPr>
          <a:xfrm>
            <a:off x="828998" y="2036321"/>
            <a:ext cx="9630028" cy="1616520"/>
            <a:chOff x="885263" y="2059471"/>
            <a:chExt cx="9630028" cy="16165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B686DD-94B0-4153-8E98-74BA359F4694}"/>
                </a:ext>
              </a:extLst>
            </p:cNvPr>
            <p:cNvSpPr/>
            <p:nvPr/>
          </p:nvSpPr>
          <p:spPr>
            <a:xfrm>
              <a:off x="5325183" y="2305857"/>
              <a:ext cx="4686588" cy="12383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94F76F7-774A-4202-B6F5-B519EA134849}"/>
                </a:ext>
              </a:extLst>
            </p:cNvPr>
            <p:cNvSpPr/>
            <p:nvPr/>
          </p:nvSpPr>
          <p:spPr>
            <a:xfrm>
              <a:off x="885263" y="2792046"/>
              <a:ext cx="1259840" cy="8839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C078819D-3F82-4DD8-AEB0-221B11352C23}"/>
                </a:ext>
              </a:extLst>
            </p:cNvPr>
            <p:cNvSpPr/>
            <p:nvPr/>
          </p:nvSpPr>
          <p:spPr>
            <a:xfrm rot="5400000">
              <a:off x="9630006" y="2672983"/>
              <a:ext cx="1262569" cy="5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순서도: 수동 입력 21">
              <a:extLst>
                <a:ext uri="{FF2B5EF4-FFF2-40B4-BE49-F238E27FC236}">
                  <a16:creationId xmlns:a16="http://schemas.microsoft.com/office/drawing/2014/main" id="{266B3F93-10B5-4210-9D5E-2FB362B50350}"/>
                </a:ext>
              </a:extLst>
            </p:cNvPr>
            <p:cNvSpPr/>
            <p:nvPr/>
          </p:nvSpPr>
          <p:spPr>
            <a:xfrm>
              <a:off x="2145103" y="2558391"/>
              <a:ext cx="944880" cy="1117600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수동 입력 22">
              <a:extLst>
                <a:ext uri="{FF2B5EF4-FFF2-40B4-BE49-F238E27FC236}">
                  <a16:creationId xmlns:a16="http://schemas.microsoft.com/office/drawing/2014/main" id="{002F7C4D-F0F4-46EF-AF2D-C662B7C37D73}"/>
                </a:ext>
              </a:extLst>
            </p:cNvPr>
            <p:cNvSpPr/>
            <p:nvPr/>
          </p:nvSpPr>
          <p:spPr>
            <a:xfrm>
              <a:off x="4378282" y="2059471"/>
              <a:ext cx="944880" cy="1491602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077C36C-ED78-41CC-A2C9-7DDFA14E89D1}"/>
              </a:ext>
            </a:extLst>
          </p:cNvPr>
          <p:cNvGrpSpPr/>
          <p:nvPr/>
        </p:nvGrpSpPr>
        <p:grpSpPr>
          <a:xfrm>
            <a:off x="828998" y="1025680"/>
            <a:ext cx="10546080" cy="1773721"/>
            <a:chOff x="885263" y="1048830"/>
            <a:chExt cx="10546080" cy="177372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1F864-F71D-4CC6-86FB-973FE731AA2E}"/>
                </a:ext>
              </a:extLst>
            </p:cNvPr>
            <p:cNvGrpSpPr/>
            <p:nvPr/>
          </p:nvGrpSpPr>
          <p:grpSpPr>
            <a:xfrm>
              <a:off x="885263" y="1048830"/>
              <a:ext cx="10546080" cy="1773721"/>
              <a:chOff x="885263" y="1048830"/>
              <a:chExt cx="10546080" cy="177372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6ECCA80-456D-4059-9C1A-1F7915BF6016}"/>
                  </a:ext>
                </a:extLst>
              </p:cNvPr>
              <p:cNvGrpSpPr/>
              <p:nvPr/>
            </p:nvGrpSpPr>
            <p:grpSpPr>
              <a:xfrm>
                <a:off x="885263" y="1048830"/>
                <a:ext cx="10546080" cy="1773721"/>
                <a:chOff x="885263" y="1048830"/>
                <a:chExt cx="10546080" cy="1773721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A30A6BA1-30A6-4D9A-83FA-8674387BBA83}"/>
                    </a:ext>
                  </a:extLst>
                </p:cNvPr>
                <p:cNvSpPr/>
                <p:nvPr/>
              </p:nvSpPr>
              <p:spPr>
                <a:xfrm>
                  <a:off x="885263" y="1887831"/>
                  <a:ext cx="1259840" cy="934720"/>
                </a:xfrm>
                <a:prstGeom prst="rect">
                  <a:avLst/>
                </a:prstGeom>
                <a:solidFill>
                  <a:srgbClr val="398F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C0C00E8-5716-43D1-BC01-0FCF74FB17C5}"/>
                    </a:ext>
                  </a:extLst>
                </p:cNvPr>
                <p:cNvSpPr/>
                <p:nvPr/>
              </p:nvSpPr>
              <p:spPr>
                <a:xfrm>
                  <a:off x="5325183" y="1048830"/>
                  <a:ext cx="5557520" cy="1266543"/>
                </a:xfrm>
                <a:prstGeom prst="rect">
                  <a:avLst/>
                </a:prstGeom>
                <a:solidFill>
                  <a:srgbClr val="398F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이등변 삼각형 32">
                  <a:extLst>
                    <a:ext uri="{FF2B5EF4-FFF2-40B4-BE49-F238E27FC236}">
                      <a16:creationId xmlns:a16="http://schemas.microsoft.com/office/drawing/2014/main" id="{0748EA52-C8AA-4BEF-B10D-2DDEC71FCC7F}"/>
                    </a:ext>
                  </a:extLst>
                </p:cNvPr>
                <p:cNvSpPr/>
                <p:nvPr/>
              </p:nvSpPr>
              <p:spPr>
                <a:xfrm rot="5400000">
                  <a:off x="10525738" y="1408030"/>
                  <a:ext cx="1262570" cy="548640"/>
                </a:xfrm>
                <a:prstGeom prst="triangle">
                  <a:avLst/>
                </a:prstGeom>
                <a:solidFill>
                  <a:srgbClr val="398F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평행 사변형 33">
                  <a:extLst>
                    <a:ext uri="{FF2B5EF4-FFF2-40B4-BE49-F238E27FC236}">
                      <a16:creationId xmlns:a16="http://schemas.microsoft.com/office/drawing/2014/main" id="{CC898CF6-5281-476E-BDBD-DAEB70C5254D}"/>
                    </a:ext>
                  </a:extLst>
                </p:cNvPr>
                <p:cNvSpPr/>
                <p:nvPr/>
              </p:nvSpPr>
              <p:spPr>
                <a:xfrm rot="16200000" flipH="1">
                  <a:off x="2842646" y="336956"/>
                  <a:ext cx="1772452" cy="3198727"/>
                </a:xfrm>
                <a:prstGeom prst="parallelogram">
                  <a:avLst>
                    <a:gd name="adj" fmla="val 46860"/>
                  </a:avLst>
                </a:prstGeom>
                <a:solidFill>
                  <a:srgbClr val="3381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ED78B9-547F-42C1-8318-D05ECEF0A8B7}"/>
                  </a:ext>
                </a:extLst>
              </p:cNvPr>
              <p:cNvSpPr txBox="1"/>
              <p:nvPr/>
            </p:nvSpPr>
            <p:spPr>
              <a:xfrm>
                <a:off x="5720538" y="1445612"/>
                <a:ext cx="4286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뉴굴림1" panose="02020600000000000000" pitchFamily="18" charset="-127"/>
                    <a:ea typeface="a뉴굴림1" panose="02020600000000000000" pitchFamily="18" charset="-127"/>
                  </a:rPr>
                  <a:t>비슷하게 생긴 독성 약재 분류의 어려움</a:t>
                </a:r>
              </a:p>
            </p:txBody>
          </p:sp>
        </p:grp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C5A1C998-205C-49FF-8C30-EA2CBED8BE31}"/>
                </a:ext>
              </a:extLst>
            </p:cNvPr>
            <p:cNvSpPr/>
            <p:nvPr/>
          </p:nvSpPr>
          <p:spPr>
            <a:xfrm flipH="1">
              <a:off x="3242282" y="1587216"/>
              <a:ext cx="2089165" cy="728160"/>
            </a:xfrm>
            <a:prstGeom prst="rtTriangle">
              <a:avLst/>
            </a:prstGeom>
            <a:solidFill>
              <a:srgbClr val="338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0D4C3D48-A18A-454B-A956-784075CF35AC}"/>
                </a:ext>
              </a:extLst>
            </p:cNvPr>
            <p:cNvSpPr/>
            <p:nvPr/>
          </p:nvSpPr>
          <p:spPr>
            <a:xfrm rot="21130059" flipH="1">
              <a:off x="2373529" y="1783689"/>
              <a:ext cx="2919594" cy="728160"/>
            </a:xfrm>
            <a:prstGeom prst="rtTriangle">
              <a:avLst/>
            </a:prstGeom>
            <a:solidFill>
              <a:srgbClr val="338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F31AF1-A324-4F81-80D1-49520CF9E60B}"/>
              </a:ext>
            </a:extLst>
          </p:cNvPr>
          <p:cNvGrpSpPr/>
          <p:nvPr/>
        </p:nvGrpSpPr>
        <p:grpSpPr>
          <a:xfrm>
            <a:off x="818838" y="4587234"/>
            <a:ext cx="9680827" cy="1443070"/>
            <a:chOff x="875103" y="4610384"/>
            <a:chExt cx="9680827" cy="144307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1B2758D-B26D-4E50-B1BE-5D8CA013AFED}"/>
                </a:ext>
              </a:extLst>
            </p:cNvPr>
            <p:cNvGrpSpPr/>
            <p:nvPr/>
          </p:nvGrpSpPr>
          <p:grpSpPr>
            <a:xfrm>
              <a:off x="875103" y="4610384"/>
              <a:ext cx="9680827" cy="1443070"/>
              <a:chOff x="875103" y="4610384"/>
              <a:chExt cx="9680827" cy="144307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80181C2-4111-4A51-BB78-290EC07C4598}"/>
                  </a:ext>
                </a:extLst>
              </p:cNvPr>
              <p:cNvSpPr/>
              <p:nvPr/>
            </p:nvSpPr>
            <p:spPr>
              <a:xfrm>
                <a:off x="875103" y="4610711"/>
                <a:ext cx="1259840" cy="924560"/>
              </a:xfrm>
              <a:prstGeom prst="rect">
                <a:avLst/>
              </a:prstGeom>
              <a:solidFill>
                <a:srgbClr val="A8D3E2"/>
              </a:solidFill>
              <a:ln>
                <a:solidFill>
                  <a:srgbClr val="B4D9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6F2027D-1D09-4524-87ED-128E42F2578B}"/>
                  </a:ext>
                </a:extLst>
              </p:cNvPr>
              <p:cNvSpPr/>
              <p:nvPr/>
            </p:nvSpPr>
            <p:spPr>
              <a:xfrm>
                <a:off x="5244696" y="4795690"/>
                <a:ext cx="4767075" cy="1236652"/>
              </a:xfrm>
              <a:prstGeom prst="rect">
                <a:avLst/>
              </a:prstGeom>
              <a:solidFill>
                <a:srgbClr val="A8D3E2"/>
              </a:solidFill>
              <a:ln>
                <a:solidFill>
                  <a:srgbClr val="B4D9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이등변 삼각형 40">
                <a:extLst>
                  <a:ext uri="{FF2B5EF4-FFF2-40B4-BE49-F238E27FC236}">
                    <a16:creationId xmlns:a16="http://schemas.microsoft.com/office/drawing/2014/main" id="{A99D8BC3-DC18-4416-A970-BC37C3DCA7D0}"/>
                  </a:ext>
                </a:extLst>
              </p:cNvPr>
              <p:cNvSpPr/>
              <p:nvPr/>
            </p:nvSpPr>
            <p:spPr>
              <a:xfrm rot="5400000">
                <a:off x="9656309" y="5141870"/>
                <a:ext cx="1250601" cy="548640"/>
              </a:xfrm>
              <a:prstGeom prst="triangle">
                <a:avLst/>
              </a:prstGeom>
              <a:solidFill>
                <a:srgbClr val="A8D3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432CB24-967D-4ECE-8D71-C254200C095C}"/>
                  </a:ext>
                </a:extLst>
              </p:cNvPr>
              <p:cNvSpPr/>
              <p:nvPr/>
            </p:nvSpPr>
            <p:spPr>
              <a:xfrm rot="16200000">
                <a:off x="3005814" y="3734081"/>
                <a:ext cx="1443070" cy="3195676"/>
              </a:xfrm>
              <a:prstGeom prst="parallelogram">
                <a:avLst>
                  <a:gd name="adj" fmla="val 35622"/>
                </a:avLst>
              </a:prstGeom>
              <a:solidFill>
                <a:srgbClr val="77BB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B0CF02C2-21B2-493C-B644-370A28662E5C}"/>
                  </a:ext>
                </a:extLst>
              </p:cNvPr>
              <p:cNvSpPr/>
              <p:nvPr/>
            </p:nvSpPr>
            <p:spPr>
              <a:xfrm rot="5400000">
                <a:off x="3755209" y="4125660"/>
                <a:ext cx="907794" cy="2238249"/>
              </a:xfrm>
              <a:prstGeom prst="parallelogram">
                <a:avLst>
                  <a:gd name="adj" fmla="val 0"/>
                </a:avLst>
              </a:prstGeom>
              <a:solidFill>
                <a:srgbClr val="77BB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46C311-14E1-4782-8E61-4E2D385F1E3E}"/>
                </a:ext>
              </a:extLst>
            </p:cNvPr>
            <p:cNvSpPr txBox="1"/>
            <p:nvPr/>
          </p:nvSpPr>
          <p:spPr>
            <a:xfrm>
              <a:off x="5668860" y="4960506"/>
              <a:ext cx="156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latin typeface="a뉴굴림2" panose="02020600000000000000" pitchFamily="18" charset="-127"/>
                <a:ea typeface="a뉴굴림2" panose="02020600000000000000" pitchFamily="18" charset="-127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E2B53B55-EFCD-4B9B-BE5B-4F4583490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60" y="1900718"/>
            <a:ext cx="3013469" cy="3468056"/>
          </a:xfrm>
          <a:prstGeom prst="rect">
            <a:avLst/>
          </a:prstGeom>
        </p:spPr>
      </p:pic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79528E0A-CC46-4CA8-9E92-C4ED18616317}"/>
              </a:ext>
            </a:extLst>
          </p:cNvPr>
          <p:cNvSpPr/>
          <p:nvPr/>
        </p:nvSpPr>
        <p:spPr>
          <a:xfrm>
            <a:off x="973442" y="850232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AED62D-A232-4A7D-84A8-F40E89D526FB}"/>
              </a:ext>
            </a:extLst>
          </p:cNvPr>
          <p:cNvSpPr txBox="1"/>
          <p:nvPr/>
        </p:nvSpPr>
        <p:spPr>
          <a:xfrm>
            <a:off x="626825" y="70346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서비스 개요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BA2844-B35A-477D-A14C-B8852A45924E}"/>
              </a:ext>
            </a:extLst>
          </p:cNvPr>
          <p:cNvSpPr txBox="1"/>
          <p:nvPr/>
        </p:nvSpPr>
        <p:spPr>
          <a:xfrm>
            <a:off x="901009" y="2129704"/>
            <a:ext cx="110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Problem</a:t>
            </a:r>
            <a:endParaRPr lang="ko-KR" altLang="en-US" b="1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8DFB3-1659-426D-9002-2AFF18F80B02}"/>
              </a:ext>
            </a:extLst>
          </p:cNvPr>
          <p:cNvSpPr txBox="1"/>
          <p:nvPr/>
        </p:nvSpPr>
        <p:spPr>
          <a:xfrm>
            <a:off x="1029663" y="3033056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E91054-D6B6-4CD1-8B4C-EC99246150A8}"/>
              </a:ext>
            </a:extLst>
          </p:cNvPr>
          <p:cNvSpPr/>
          <p:nvPr/>
        </p:nvSpPr>
        <p:spPr>
          <a:xfrm>
            <a:off x="906042" y="3935535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Solution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1C56605-F1B1-4DD9-B460-62DAD862DEA6}"/>
              </a:ext>
            </a:extLst>
          </p:cNvPr>
          <p:cNvSpPr/>
          <p:nvPr/>
        </p:nvSpPr>
        <p:spPr>
          <a:xfrm>
            <a:off x="980626" y="4923369"/>
            <a:ext cx="87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38E4CF0-E1C4-448A-A92A-DAF868FD153A}"/>
              </a:ext>
            </a:extLst>
          </p:cNvPr>
          <p:cNvSpPr/>
          <p:nvPr/>
        </p:nvSpPr>
        <p:spPr>
          <a:xfrm>
            <a:off x="5273972" y="2310577"/>
            <a:ext cx="3931416" cy="110308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유통 안전</a:t>
            </a:r>
            <a:endParaRPr lang="en-US" altLang="ko-KR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한약재 신뢰</a:t>
            </a:r>
            <a:endParaRPr lang="en-US" altLang="ko-KR" dirty="0">
              <a:solidFill>
                <a:schemeClr val="tx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민간 약재 오용 방지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782DD4-7CCE-4CD5-AAE5-56722D15B1DB}"/>
              </a:ext>
            </a:extLst>
          </p:cNvPr>
          <p:cNvSpPr txBox="1"/>
          <p:nvPr/>
        </p:nvSpPr>
        <p:spPr>
          <a:xfrm>
            <a:off x="5812694" y="4856668"/>
            <a:ext cx="4133280" cy="195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약재 감별 주체</a:t>
            </a:r>
            <a:endParaRPr lang="en-US" altLang="ko-KR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감별된 약재 소비자</a:t>
            </a:r>
            <a:endParaRPr lang="en-US" altLang="ko-KR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민간인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ko-KR" altLang="en-US" sz="16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ko-KR" altLang="en-US" sz="16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35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9DFD535-3018-41A9-A1D4-5C61E2F8B201}"/>
              </a:ext>
            </a:extLst>
          </p:cNvPr>
          <p:cNvSpPr/>
          <p:nvPr/>
        </p:nvSpPr>
        <p:spPr>
          <a:xfrm>
            <a:off x="0" y="1290320"/>
            <a:ext cx="12192000" cy="113792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4546B-5BE7-4852-848A-486469DEABD8}"/>
              </a:ext>
            </a:extLst>
          </p:cNvPr>
          <p:cNvSpPr txBox="1"/>
          <p:nvPr/>
        </p:nvSpPr>
        <p:spPr>
          <a:xfrm>
            <a:off x="6920779" y="2821986"/>
            <a:ext cx="6374554" cy="335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1.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關木通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木通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靑風藤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粉防己</a:t>
            </a:r>
            <a:endParaRPr lang="en-US" altLang="ko-KR" sz="1600" spc="-150" dirty="0">
              <a:latin typeface="+mn-ea"/>
              <a:cs typeface="Aparajita" panose="020B0502040204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2.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茵蔯蒿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韓茵蔯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靑蒿</a:t>
            </a:r>
            <a:endParaRPr lang="en-US" altLang="ko-KR" sz="1600" spc="-150" dirty="0">
              <a:latin typeface="+mn-ea"/>
              <a:cs typeface="Aparajita" panose="020B0502040204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3.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麻黃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木賊</a:t>
            </a:r>
            <a:endParaRPr lang="en-US" altLang="ko-KR" sz="1600" spc="-150" dirty="0">
              <a:latin typeface="+mn-ea"/>
              <a:cs typeface="Aparajita" panose="020B0502040204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4.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牽牛子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蘿葍子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決明子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枸杞子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補骨脂</a:t>
            </a:r>
            <a:endParaRPr lang="en-US" altLang="ko-KR" sz="1600" spc="-150" dirty="0">
              <a:latin typeface="+mn-ea"/>
              <a:cs typeface="Aparajita" panose="020B0502040204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5.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芫花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旋覆花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金銀花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甘菊</a:t>
            </a:r>
            <a:endParaRPr lang="en-US" altLang="ko-KR" sz="1600" spc="-150" dirty="0">
              <a:latin typeface="+mn-ea"/>
              <a:cs typeface="Aparajita" panose="020B0502040204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6.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白附子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薤白</a:t>
            </a:r>
            <a:endParaRPr lang="en-US" altLang="ko-KR" sz="1600" spc="-150" dirty="0">
              <a:latin typeface="+mn-ea"/>
              <a:cs typeface="Aparajita" panose="020B0502040204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7.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甘遂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大戟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巴戟</a:t>
            </a:r>
            <a:endParaRPr lang="en-US" altLang="ko-KR" sz="1600" spc="-150" dirty="0">
              <a:latin typeface="+mn-ea"/>
              <a:cs typeface="Aparajita" panose="020B0502040204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8.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大黃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肉蓯蓉</a:t>
            </a:r>
            <a:endParaRPr lang="en-US" altLang="ko-KR" sz="1600" spc="-150" dirty="0">
              <a:latin typeface="+mn-ea"/>
              <a:cs typeface="Aparajita" panose="020B0502040204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9.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杏仁</a:t>
            </a:r>
            <a:r>
              <a:rPr lang="en-US" altLang="ko-KR" sz="1600" spc="-150" dirty="0">
                <a:latin typeface="+mn-ea"/>
                <a:cs typeface="Aparajita" panose="020B0502040204020203" pitchFamily="18" charset="0"/>
              </a:rPr>
              <a:t>, </a:t>
            </a:r>
            <a:r>
              <a:rPr lang="ko-KR" altLang="en-US" sz="1600" spc="-150" dirty="0">
                <a:latin typeface="+mn-ea"/>
                <a:cs typeface="Aparajita" panose="020B0502040204020203" pitchFamily="18" charset="0"/>
              </a:rPr>
              <a:t>桃仁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87AC61-8871-425B-BE69-2343B4481A75}"/>
              </a:ext>
            </a:extLst>
          </p:cNvPr>
          <p:cNvGrpSpPr/>
          <p:nvPr/>
        </p:nvGrpSpPr>
        <p:grpSpPr>
          <a:xfrm>
            <a:off x="854141" y="1616964"/>
            <a:ext cx="4723417" cy="3997313"/>
            <a:chOff x="737938" y="-2355915"/>
            <a:chExt cx="5055202" cy="427809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595448-D312-4AE6-9D9B-D6A3BFABE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12"/>
            <a:stretch/>
          </p:blipFill>
          <p:spPr>
            <a:xfrm>
              <a:off x="945873" y="-1931314"/>
              <a:ext cx="4639331" cy="2783241"/>
            </a:xfrm>
            <a:prstGeom prst="rect">
              <a:avLst/>
            </a:prstGeom>
          </p:spPr>
        </p:pic>
        <p:pic>
          <p:nvPicPr>
            <p:cNvPr id="3" name="그림 2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4C55D879-5BBC-4E13-94BC-67E152DB9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38" y="-2355915"/>
              <a:ext cx="5055202" cy="4278095"/>
            </a:xfrm>
            <a:prstGeom prst="rect">
              <a:avLst/>
            </a:prstGeom>
          </p:spPr>
        </p:pic>
      </p:grp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4BCB614-D22C-43F9-88B7-3B28D3255528}"/>
              </a:ext>
            </a:extLst>
          </p:cNvPr>
          <p:cNvSpPr/>
          <p:nvPr/>
        </p:nvSpPr>
        <p:spPr>
          <a:xfrm>
            <a:off x="687160" y="433672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03C56-26B8-430D-9C70-B4FA399FD13E}"/>
              </a:ext>
            </a:extLst>
          </p:cNvPr>
          <p:cNvSpPr txBox="1"/>
          <p:nvPr/>
        </p:nvSpPr>
        <p:spPr>
          <a:xfrm>
            <a:off x="340543" y="2869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빅데이터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4C086-9D3A-4903-9ED8-919D5561ABD9}"/>
              </a:ext>
            </a:extLst>
          </p:cNvPr>
          <p:cNvSpPr txBox="1"/>
          <p:nvPr/>
        </p:nvSpPr>
        <p:spPr>
          <a:xfrm>
            <a:off x="6920779" y="16169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유사 약재 리스트</a:t>
            </a:r>
          </a:p>
        </p:txBody>
      </p:sp>
    </p:spTree>
    <p:extLst>
      <p:ext uri="{BB962C8B-B14F-4D97-AF65-F5344CB8AC3E}">
        <p14:creationId xmlns:p14="http://schemas.microsoft.com/office/powerpoint/2010/main" val="426935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118FE51-84D9-4925-A1DA-292197413A02}"/>
              </a:ext>
            </a:extLst>
          </p:cNvPr>
          <p:cNvSpPr/>
          <p:nvPr/>
        </p:nvSpPr>
        <p:spPr>
          <a:xfrm>
            <a:off x="973442" y="850232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://www.mjmedi.com/news/photo/201406/27431_18767_02.jpg">
            <a:extLst>
              <a:ext uri="{FF2B5EF4-FFF2-40B4-BE49-F238E27FC236}">
                <a16:creationId xmlns:a16="http://schemas.microsoft.com/office/drawing/2014/main" id="{F886A8FD-13C7-47AF-81A8-1813FB9A4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7" b="31908"/>
          <a:stretch/>
        </p:blipFill>
        <p:spPr bwMode="auto">
          <a:xfrm>
            <a:off x="8443524" y="2016455"/>
            <a:ext cx="2804636" cy="287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18614D7-4421-463D-AA39-EAFC8D7F2A8E}"/>
              </a:ext>
            </a:extLst>
          </p:cNvPr>
          <p:cNvSpPr/>
          <p:nvPr/>
        </p:nvSpPr>
        <p:spPr>
          <a:xfrm>
            <a:off x="232610" y="284747"/>
            <a:ext cx="11726779" cy="6288505"/>
          </a:xfrm>
          <a:prstGeom prst="roundRect">
            <a:avLst>
              <a:gd name="adj" fmla="val 3147"/>
            </a:avLst>
          </a:prstGeom>
          <a:noFill/>
          <a:ln w="57150">
            <a:solidFill>
              <a:srgbClr val="E6E6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25C937-7470-4278-8DD4-218CEA975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73"/>
          <a:stretch/>
        </p:blipFill>
        <p:spPr>
          <a:xfrm>
            <a:off x="1177816" y="2016455"/>
            <a:ext cx="2804637" cy="2870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7609EB-3D03-4FF1-BF9E-0ABA1436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32" y="2016456"/>
            <a:ext cx="2804637" cy="2870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FBABB1-E9A8-43BE-983C-FC17B5D43E79}"/>
              </a:ext>
            </a:extLst>
          </p:cNvPr>
          <p:cNvSpPr txBox="1"/>
          <p:nvPr/>
        </p:nvSpPr>
        <p:spPr>
          <a:xfrm>
            <a:off x="4838185" y="507256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△ 한의학박물관 홈페이지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FF1A-F16E-4C22-9AF9-2F3266BCA452}"/>
              </a:ext>
            </a:extLst>
          </p:cNvPr>
          <p:cNvSpPr txBox="1"/>
          <p:nvPr/>
        </p:nvSpPr>
        <p:spPr>
          <a:xfrm>
            <a:off x="1177816" y="5072562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△ </a:t>
            </a:r>
            <a:r>
              <a:rPr lang="ko-KR" altLang="en-US" dirty="0" err="1">
                <a:latin typeface="a뉴굴림1" panose="02020600000000000000" pitchFamily="18" charset="-127"/>
                <a:ea typeface="a뉴굴림1" panose="02020600000000000000" pitchFamily="18" charset="-127"/>
              </a:rPr>
              <a:t>식품의약품안전평가원</a:t>
            </a:r>
            <a:endParaRPr lang="en-US" altLang="ko-KR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r>
              <a:rPr lang="en-US" altLang="ko-KR" dirty="0">
                <a:latin typeface="a뉴굴림1" panose="02020600000000000000" pitchFamily="18" charset="-127"/>
                <a:ea typeface="a뉴굴림1" panose="02020600000000000000" pitchFamily="18" charset="-127"/>
              </a:rPr>
              <a:t>	 </a:t>
            </a:r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홈페이지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D1DE8-7766-4017-A45E-37E4D460A339}"/>
              </a:ext>
            </a:extLst>
          </p:cNvPr>
          <p:cNvSpPr txBox="1"/>
          <p:nvPr/>
        </p:nvSpPr>
        <p:spPr>
          <a:xfrm>
            <a:off x="8904718" y="507256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뉴굴림1" panose="02020600000000000000" pitchFamily="18" charset="-127"/>
                <a:ea typeface="a뉴굴림1" panose="02020600000000000000" pitchFamily="18" charset="-127"/>
              </a:rPr>
              <a:t>△ 한약기원사전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3B48A-3EFB-421E-9914-83E13AFB7ACD}"/>
              </a:ext>
            </a:extLst>
          </p:cNvPr>
          <p:cNvSpPr txBox="1"/>
          <p:nvPr/>
        </p:nvSpPr>
        <p:spPr>
          <a:xfrm>
            <a:off x="626825" y="70346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유사서비스</a:t>
            </a:r>
          </a:p>
        </p:txBody>
      </p:sp>
    </p:spTree>
    <p:extLst>
      <p:ext uri="{BB962C8B-B14F-4D97-AF65-F5344CB8AC3E}">
        <p14:creationId xmlns:p14="http://schemas.microsoft.com/office/powerpoint/2010/main" val="3722574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9BBAA76D-D551-4EAE-9D6C-71C1F25FCE1F}"/>
              </a:ext>
            </a:extLst>
          </p:cNvPr>
          <p:cNvSpPr/>
          <p:nvPr/>
        </p:nvSpPr>
        <p:spPr>
          <a:xfrm>
            <a:off x="1388684" y="1137578"/>
            <a:ext cx="2998087" cy="494453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AC40CB-4D95-4183-B063-C499C3B0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82" y="601630"/>
            <a:ext cx="3861886" cy="126971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a뉴굴림2" panose="02020600000000000000" pitchFamily="18" charset="-127"/>
                <a:ea typeface="a뉴굴림2" panose="02020600000000000000" pitchFamily="18" charset="-127"/>
              </a:rPr>
              <a:t>기술적 접근 방법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06F91-0711-4564-AF5D-9248332C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82" y="2459839"/>
            <a:ext cx="4717693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a뉴굴림2" panose="02020600000000000000" pitchFamily="18" charset="-127"/>
                <a:ea typeface="a뉴굴림2" panose="02020600000000000000" pitchFamily="18" charset="-127"/>
              </a:rPr>
              <a:t>XAI (</a:t>
            </a:r>
            <a:r>
              <a:rPr lang="en-US" altLang="ko-KR" sz="18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eXplainable</a:t>
            </a:r>
            <a:r>
              <a:rPr lang="en-US" altLang="ko-KR" sz="1800" dirty="0">
                <a:latin typeface="a뉴굴림2" panose="02020600000000000000" pitchFamily="18" charset="-127"/>
                <a:ea typeface="a뉴굴림2" panose="02020600000000000000" pitchFamily="18" charset="-127"/>
              </a:rPr>
              <a:t> AI: Deep Learning Model)</a:t>
            </a:r>
          </a:p>
          <a:p>
            <a:pPr marL="0" indent="0">
              <a:buNone/>
            </a:pPr>
            <a:endParaRPr lang="en-US" altLang="ko-KR" sz="18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뉴굴림1" panose="02020600000000000000" pitchFamily="18" charset="-127"/>
                <a:ea typeface="a뉴굴림1" panose="02020600000000000000" pitchFamily="18" charset="-127"/>
              </a:rPr>
              <a:t>기존 학습 모델 변형</a:t>
            </a:r>
            <a:endParaRPr lang="en-US" altLang="ko-KR" sz="18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뉴굴림1" panose="02020600000000000000" pitchFamily="18" charset="-127"/>
                <a:ea typeface="a뉴굴림1" panose="02020600000000000000" pitchFamily="18" charset="-127"/>
              </a:rPr>
              <a:t>새로운 학습 모델 개발</a:t>
            </a:r>
            <a:endParaRPr lang="en-US" altLang="ko-KR" sz="18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뉴굴림1" panose="02020600000000000000" pitchFamily="18" charset="-127"/>
                <a:ea typeface="a뉴굴림1" panose="02020600000000000000" pitchFamily="18" charset="-127"/>
              </a:rPr>
              <a:t>학습 모델 간 비교</a:t>
            </a:r>
            <a:endParaRPr lang="en-US" altLang="ko-KR" sz="18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뉴굴림1" panose="02020600000000000000" pitchFamily="18" charset="-127"/>
                <a:ea typeface="a뉴굴림1" panose="02020600000000000000" pitchFamily="18" charset="-127"/>
              </a:rPr>
              <a:t>인공지능 시스템의 성능 향상 기대</a:t>
            </a:r>
            <a:endParaRPr lang="en-US" altLang="ko-KR" sz="18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뉴굴림1" panose="02020600000000000000" pitchFamily="18" charset="-127"/>
                <a:ea typeface="a뉴굴림1" panose="02020600000000000000" pitchFamily="18" charset="-127"/>
              </a:rPr>
              <a:t>통찰력 습득</a:t>
            </a:r>
            <a:endParaRPr lang="en-US" altLang="ko-KR" sz="1800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뉴굴림1" panose="02020600000000000000" pitchFamily="18" charset="-127"/>
                <a:ea typeface="a뉴굴림1" panose="02020600000000000000" pitchFamily="18" charset="-127"/>
              </a:rPr>
              <a:t>법적 책임 및 준수 확인 등의 효과가 기대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9AF94-CE6A-469D-BB83-BB6CE982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555" y="486676"/>
            <a:ext cx="6591493" cy="527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9F132-A25C-474E-B92F-428FDFADDDFD}"/>
              </a:ext>
            </a:extLst>
          </p:cNvPr>
          <p:cNvSpPr txBox="1"/>
          <p:nvPr/>
        </p:nvSpPr>
        <p:spPr>
          <a:xfrm>
            <a:off x="6096000" y="6094325"/>
            <a:ext cx="5606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확률적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AND-OR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기반의 해석 가능한 분류 학습 모델 연구 사례</a:t>
            </a:r>
          </a:p>
        </p:txBody>
      </p:sp>
    </p:spTree>
    <p:extLst>
      <p:ext uri="{BB962C8B-B14F-4D97-AF65-F5344CB8AC3E}">
        <p14:creationId xmlns:p14="http://schemas.microsoft.com/office/powerpoint/2010/main" val="3352531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C6A7508-640C-449B-B4E4-69A7EC1F9034}"/>
              </a:ext>
            </a:extLst>
          </p:cNvPr>
          <p:cNvGrpSpPr/>
          <p:nvPr/>
        </p:nvGrpSpPr>
        <p:grpSpPr>
          <a:xfrm>
            <a:off x="0" y="1308868"/>
            <a:ext cx="4014520" cy="5577840"/>
            <a:chOff x="-14329" y="1280160"/>
            <a:chExt cx="4014520" cy="5577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379905-C399-47FC-9E46-FD5F85969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29" y="1280160"/>
              <a:ext cx="4014520" cy="557784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0BF975-4400-48A1-932E-E09F445411B6}"/>
                </a:ext>
              </a:extLst>
            </p:cNvPr>
            <p:cNvSpPr/>
            <p:nvPr/>
          </p:nvSpPr>
          <p:spPr>
            <a:xfrm>
              <a:off x="1812758" y="2566737"/>
              <a:ext cx="1397772" cy="12994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681801D-1E81-4154-9E67-A1BC00A6D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92" y="519511"/>
            <a:ext cx="3271534" cy="581896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017D07-7DB5-4851-9935-ABEC70083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198" y="519512"/>
            <a:ext cx="3271534" cy="5818968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EB069BE2-18C5-43CC-9B55-D59F1465BCBE}"/>
              </a:ext>
            </a:extLst>
          </p:cNvPr>
          <p:cNvSpPr/>
          <p:nvPr/>
        </p:nvSpPr>
        <p:spPr>
          <a:xfrm>
            <a:off x="973442" y="850232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470D4-92C1-402D-9297-C3058107E131}"/>
              </a:ext>
            </a:extLst>
          </p:cNvPr>
          <p:cNvSpPr txBox="1"/>
          <p:nvPr/>
        </p:nvSpPr>
        <p:spPr>
          <a:xfrm>
            <a:off x="626825" y="7034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프로토콜</a:t>
            </a:r>
          </a:p>
        </p:txBody>
      </p: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FACCE5A6-3805-4FA9-9E63-A53CFE847156}"/>
              </a:ext>
            </a:extLst>
          </p:cNvPr>
          <p:cNvSpPr/>
          <p:nvPr/>
        </p:nvSpPr>
        <p:spPr>
          <a:xfrm rot="16200000">
            <a:off x="1916158" y="2089597"/>
            <a:ext cx="3113857" cy="2049619"/>
          </a:xfrm>
          <a:prstGeom prst="trapezoid">
            <a:avLst>
              <a:gd name="adj" fmla="val 6439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9A0D2DC8-6027-47E8-B0FF-A353381B351C}"/>
              </a:ext>
            </a:extLst>
          </p:cNvPr>
          <p:cNvSpPr/>
          <p:nvPr/>
        </p:nvSpPr>
        <p:spPr>
          <a:xfrm rot="14946342">
            <a:off x="2525973" y="1764632"/>
            <a:ext cx="1397772" cy="1596022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74C969D7-8F83-4190-BE7C-5F8D30C86168}"/>
              </a:ext>
            </a:extLst>
          </p:cNvPr>
          <p:cNvSpPr/>
          <p:nvPr/>
        </p:nvSpPr>
        <p:spPr>
          <a:xfrm rot="17787521">
            <a:off x="2494948" y="2923400"/>
            <a:ext cx="1397772" cy="1596022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90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749</Words>
  <Application>Microsoft Office PowerPoint</Application>
  <PresentationFormat>와이드스크린</PresentationFormat>
  <Paragraphs>256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맑은 고딕</vt:lpstr>
      <vt:lpstr>a시월구일2</vt:lpstr>
      <vt:lpstr>a뉴굴림1</vt:lpstr>
      <vt:lpstr>Arial</vt:lpstr>
      <vt:lpstr>a뉴굴림2</vt:lpstr>
      <vt:lpstr>Wingdings</vt:lpstr>
      <vt:lpstr>나눔바른고딕</vt:lpstr>
      <vt:lpstr>a옛날사진관5</vt:lpstr>
      <vt:lpstr>a뉴굴림3</vt:lpstr>
      <vt:lpstr>a아시아헤드1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기술적 접근 방법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선희 김</dc:creator>
  <cp:lastModifiedBy>선희 김</cp:lastModifiedBy>
  <cp:revision>42</cp:revision>
  <dcterms:created xsi:type="dcterms:W3CDTF">2019-07-25T17:38:29Z</dcterms:created>
  <dcterms:modified xsi:type="dcterms:W3CDTF">2019-07-26T02:27:38Z</dcterms:modified>
</cp:coreProperties>
</file>